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96" r:id="rId4"/>
    <p:sldId id="397" r:id="rId5"/>
    <p:sldId id="398" r:id="rId6"/>
    <p:sldId id="258" r:id="rId7"/>
    <p:sldId id="259" r:id="rId8"/>
    <p:sldId id="260" r:id="rId9"/>
    <p:sldId id="341"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42" r:id="rId34"/>
    <p:sldId id="284" r:id="rId35"/>
    <p:sldId id="285" r:id="rId36"/>
    <p:sldId id="286" r:id="rId37"/>
    <p:sldId id="287" r:id="rId38"/>
    <p:sldId id="288" r:id="rId39"/>
    <p:sldId id="343" r:id="rId40"/>
    <p:sldId id="344" r:id="rId41"/>
    <p:sldId id="345" r:id="rId42"/>
    <p:sldId id="346" r:id="rId43"/>
    <p:sldId id="347" r:id="rId44"/>
    <p:sldId id="348" r:id="rId45"/>
    <p:sldId id="34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50" r:id="rId88"/>
    <p:sldId id="351" r:id="rId89"/>
    <p:sldId id="353" r:id="rId90"/>
    <p:sldId id="352" r:id="rId91"/>
    <p:sldId id="354" r:id="rId92"/>
    <p:sldId id="355" r:id="rId93"/>
    <p:sldId id="356" r:id="rId94"/>
    <p:sldId id="357" r:id="rId95"/>
    <p:sldId id="331" r:id="rId96"/>
    <p:sldId id="332" r:id="rId97"/>
    <p:sldId id="333" r:id="rId98"/>
    <p:sldId id="358" r:id="rId99"/>
    <p:sldId id="359" r:id="rId100"/>
    <p:sldId id="360" r:id="rId101"/>
    <p:sldId id="361" r:id="rId102"/>
    <p:sldId id="362" r:id="rId103"/>
    <p:sldId id="363" r:id="rId104"/>
    <p:sldId id="365" r:id="rId105"/>
    <p:sldId id="366" r:id="rId106"/>
    <p:sldId id="370" r:id="rId107"/>
    <p:sldId id="371" r:id="rId108"/>
    <p:sldId id="372" r:id="rId109"/>
    <p:sldId id="373" r:id="rId110"/>
    <p:sldId id="374" r:id="rId111"/>
    <p:sldId id="375" r:id="rId112"/>
    <p:sldId id="376" r:id="rId113"/>
    <p:sldId id="377" r:id="rId114"/>
    <p:sldId id="378" r:id="rId115"/>
    <p:sldId id="379" r:id="rId116"/>
    <p:sldId id="335" r:id="rId117"/>
    <p:sldId id="381" r:id="rId118"/>
    <p:sldId id="380" r:id="rId119"/>
    <p:sldId id="383" r:id="rId120"/>
    <p:sldId id="382" r:id="rId121"/>
    <p:sldId id="384" r:id="rId122"/>
    <p:sldId id="386" r:id="rId123"/>
    <p:sldId id="387" r:id="rId124"/>
    <p:sldId id="388" r:id="rId125"/>
    <p:sldId id="385" r:id="rId126"/>
    <p:sldId id="389" r:id="rId127"/>
    <p:sldId id="390" r:id="rId128"/>
    <p:sldId id="391" r:id="rId129"/>
    <p:sldId id="392" r:id="rId130"/>
    <p:sldId id="393" r:id="rId131"/>
    <p:sldId id="394" r:id="rId132"/>
    <p:sldId id="395" r:id="rId133"/>
    <p:sldId id="399" r:id="rId134"/>
    <p:sldId id="400" r:id="rId135"/>
    <p:sldId id="401" r:id="rId136"/>
    <p:sldId id="402" r:id="rId137"/>
    <p:sldId id="403" r:id="rId138"/>
    <p:sldId id="404" r:id="rId139"/>
    <p:sldId id="405" r:id="rId140"/>
    <p:sldId id="406" r:id="rId141"/>
    <p:sldId id="407" r:id="rId142"/>
    <p:sldId id="408" r:id="rId143"/>
    <p:sldId id="415" r:id="rId144"/>
    <p:sldId id="414" r:id="rId145"/>
    <p:sldId id="409" r:id="rId146"/>
    <p:sldId id="410" r:id="rId147"/>
    <p:sldId id="417" r:id="rId148"/>
    <p:sldId id="411" r:id="rId149"/>
    <p:sldId id="412" r:id="rId150"/>
    <p:sldId id="413" r:id="rId151"/>
    <p:sldId id="416" r:id="rId152"/>
    <p:sldId id="418" r:id="rId153"/>
    <p:sldId id="419" r:id="rId154"/>
    <p:sldId id="420" r:id="rId155"/>
    <p:sldId id="421" r:id="rId156"/>
    <p:sldId id="422" r:id="rId157"/>
    <p:sldId id="423" r:id="rId158"/>
  </p:sldIdLst>
  <p:sldSz cx="18288000" cy="10287000"/>
  <p:notesSz cx="6858000" cy="9144000"/>
  <p:embeddedFontLst>
    <p:embeddedFont>
      <p:font typeface="Lucida Sans Unicode" panose="020B0602030504020204" pitchFamily="34" charset="0"/>
      <p:regular r:id="rId159"/>
    </p:embeddedFont>
    <p:embeddedFont>
      <p:font typeface="Arimo" panose="020B0604020202020204" charset="0"/>
      <p:regular r:id="rId160"/>
    </p:embeddedFont>
    <p:embeddedFont>
      <p:font typeface="Open Sauce" panose="020B0604020202020204" charset="0"/>
      <p:regular r:id="rId161"/>
    </p:embeddedFont>
    <p:embeddedFont>
      <p:font typeface="Open Sauce Italics" panose="020B0604020202020204" charset="0"/>
      <p:regular r:id="rId162"/>
    </p:embeddedFont>
    <p:embeddedFont>
      <p:font typeface="Open Sauce SemiBold" panose="020B0604020202020204" charset="0"/>
      <p:regular r:id="rId163"/>
    </p:embeddedFont>
    <p:embeddedFont>
      <p:font typeface="Open Sauce SemiBold Bold" panose="020B0604020202020204" charset="0"/>
      <p:regular r:id="rId164"/>
    </p:embeddedFont>
    <p:embeddedFont>
      <p:font typeface="Arimo Italics" panose="020B0604020202020204" charset="0"/>
      <p:regular r:id="rId165"/>
    </p:embeddedFont>
    <p:embeddedFont>
      <p:font typeface="Calibri" panose="020F0502020204030204" pitchFamily="34" charset="0"/>
      <p:regular r:id="rId166"/>
      <p:bold r:id="rId167"/>
      <p:italic r:id="rId168"/>
      <p:boldItalic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B1E"/>
    <a:srgbClr val="00C2CB"/>
    <a:srgbClr val="004AAD"/>
    <a:srgbClr val="FDC64C"/>
    <a:srgbClr val="F41823"/>
    <a:srgbClr val="7ED957"/>
    <a:srgbClr val="EBFEFF"/>
    <a:srgbClr val="C1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3" autoAdjust="0"/>
    <p:restoredTop sz="91985" autoAdjust="0"/>
  </p:normalViewPr>
  <p:slideViewPr>
    <p:cSldViewPr>
      <p:cViewPr varScale="1">
        <p:scale>
          <a:sx n="52" d="100"/>
          <a:sy n="52" d="100"/>
        </p:scale>
        <p:origin x="47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1.fntdata"/><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2.fntdata"/><Relationship Id="rId16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slide" Target="slide2.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slide" Target="slide134.xml"/><Relationship Id="rId10" Type="http://schemas.openxmlformats.org/officeDocument/2006/relationships/image" Target="../media/image4.png"/><Relationship Id="rId4" Type="http://schemas.openxmlformats.org/officeDocument/2006/relationships/slide" Target="slide133.xml"/><Relationship Id="rId9" Type="http://schemas.openxmlformats.org/officeDocument/2006/relationships/slide" Target="slide6.xml"/><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en.wikipedia.org/wiki/Correlation" TargetMode="Externa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95.xml"/><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xml"/></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55.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xml"/><Relationship Id="rId1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3" Type="http://schemas.openxmlformats.org/officeDocument/2006/relationships/image" Target="../media/image12.pn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slide" Target="slide95.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22.svg"/></Relationships>
</file>

<file path=ppt/slides/_rels/slide103.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17" Type="http://schemas.openxmlformats.org/officeDocument/2006/relationships/slide" Target="slide95.xml"/><Relationship Id="rId2" Type="http://schemas.openxmlformats.org/officeDocument/2006/relationships/image" Target="../media/image8.png"/><Relationship Id="rId16" Type="http://schemas.openxmlformats.org/officeDocument/2006/relationships/slide" Target="slide1.xm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image" Target="../media/image49.png"/><Relationship Id="rId10" Type="http://schemas.openxmlformats.org/officeDocument/2006/relationships/image" Target="../media/image2.svg"/><Relationship Id="rId14" Type="http://schemas.openxmlformats.org/officeDocument/2006/relationships/slide" Target="slide155.xml"/></Relationships>
</file>

<file path=ppt/slides/_rels/slide10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5.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6" Type="http://schemas.openxmlformats.org/officeDocument/2006/relationships/hyperlink" Target="http://www.tylervigen.com/spurious-correlations" TargetMode="External"/><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_rels/slide106.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3" Type="http://schemas.openxmlformats.org/officeDocument/2006/relationships/slide" Target="slide106.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10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0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06.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106.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6" Type="http://schemas.openxmlformats.org/officeDocument/2006/relationships/slide" Target="slide106.xml"/><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50.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8.svg"/><Relationship Id="rId14" Type="http://schemas.openxmlformats.org/officeDocument/2006/relationships/slide" Target="slide155.xml"/></Relationships>
</file>

<file path=ppt/slides/_rels/slide1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10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06.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2.png"/><Relationship Id="rId3"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yourlogicalfallacyis.com/" TargetMode="External"/><Relationship Id="rId11" Type="http://schemas.openxmlformats.org/officeDocument/2006/relationships/image" Target="../media/image9.png"/><Relationship Id="rId5" Type="http://schemas.openxmlformats.org/officeDocument/2006/relationships/image" Target="../media/image8.svg"/><Relationship Id="rId15" Type="http://schemas.openxmlformats.org/officeDocument/2006/relationships/slide" Target="slide106.xml"/><Relationship Id="rId10" Type="http://schemas.openxmlformats.org/officeDocument/2006/relationships/image" Target="../media/image28.svg"/><Relationship Id="rId9" Type="http://schemas.openxmlformats.org/officeDocument/2006/relationships/image" Target="../media/image22.png"/><Relationship Id="rId14" Type="http://schemas.openxmlformats.org/officeDocument/2006/relationships/slide" Target="slide1.xml"/></Relationships>
</file>

<file path=ppt/slides/_rels/slide1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svg"/><Relationship Id="rId5" Type="http://schemas.openxmlformats.org/officeDocument/2006/relationships/image" Target="../media/image37.svg"/><Relationship Id="rId10" Type="http://schemas.openxmlformats.org/officeDocument/2006/relationships/image" Target="../media/image8.png"/><Relationship Id="rId4" Type="http://schemas.openxmlformats.org/officeDocument/2006/relationships/image" Target="../media/image30.png"/><Relationship Id="rId9" Type="http://schemas.openxmlformats.org/officeDocument/2006/relationships/image" Target="../media/image52.jpg"/></Relationships>
</file>

<file path=ppt/slides/_rels/slide117.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8.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4.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55.xml"/><Relationship Id="rId5" Type="http://schemas.openxmlformats.org/officeDocument/2006/relationships/image" Target="../media/image37.svg"/><Relationship Id="rId10" Type="http://schemas.openxmlformats.org/officeDocument/2006/relationships/image" Target="../media/image2.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18.svg"/></Relationships>
</file>

<file path=ppt/slides/_rels/slide1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15.xml"/><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s>
</file>

<file path=ppt/slides/_rels/slide125.xml.rels><?xml version="1.0" encoding="UTF-8" standalone="yes"?>
<Relationships xmlns="http://schemas.openxmlformats.org/package/2006/relationships"><Relationship Id="rId8" Type="http://schemas.openxmlformats.org/officeDocument/2006/relationships/slide" Target="slide127.xml"/><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8.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2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130.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1.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slide" Target="slide125.xml"/><Relationship Id="rId14" Type="http://schemas.openxmlformats.org/officeDocument/2006/relationships/image" Target="../media/image8.png"/></Relationships>
</file>

<file path=ppt/slides/_rels/slide13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6.svg"/><Relationship Id="rId12"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slide" Target="slide125.xml"/><Relationship Id="rId1" Type="http://schemas.openxmlformats.org/officeDocument/2006/relationships/slideLayout" Target="../slideLayouts/slideLayout7.xml"/><Relationship Id="rId11" Type="http://schemas.openxmlformats.org/officeDocument/2006/relationships/image" Target="../media/image8.svg"/><Relationship Id="rId15" Type="http://schemas.openxmlformats.org/officeDocument/2006/relationships/slide" Target="slide1.xml"/><Relationship Id="rId14" Type="http://schemas.openxmlformats.org/officeDocument/2006/relationships/image" Target="../media/image10.svg"/></Relationships>
</file>

<file path=ppt/slides/_rels/slide1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3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slide" Target="slide1.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3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49.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43.svg"/><Relationship Id="rId7" Type="http://schemas.openxmlformats.org/officeDocument/2006/relationships/slide" Target="slide70.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slide" Target="slide76.xml"/></Relationships>
</file>

<file path=ppt/slides/_rels/slide1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9.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15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27.xml"/><Relationship Id="rId18" Type="http://schemas.openxmlformats.org/officeDocument/2006/relationships/slide" Target="slide29.xml"/><Relationship Id="rId26" Type="http://schemas.openxmlformats.org/officeDocument/2006/relationships/hyperlink" Target="https://www.instructables.com/member/DoubleVision/" TargetMode="External"/><Relationship Id="rId3" Type="http://schemas.openxmlformats.org/officeDocument/2006/relationships/slide" Target="slide22.xml"/><Relationship Id="rId21" Type="http://schemas.openxmlformats.org/officeDocument/2006/relationships/hyperlink" Target="http://wexler.free.fr/library/files/kleffner%20(1992)%20on%20the%20perception%20of%20shape%20from%20shading.pdf" TargetMode="External"/><Relationship Id="rId7" Type="http://schemas.openxmlformats.org/officeDocument/2006/relationships/slide" Target="slide24.xml"/><Relationship Id="rId12" Type="http://schemas.openxmlformats.org/officeDocument/2006/relationships/hyperlink" Target="https://creativecommons.org/publicdomain/mark/1.0/" TargetMode="External"/><Relationship Id="rId17" Type="http://schemas.openxmlformats.org/officeDocument/2006/relationships/hyperlink" Target="https://george-retseck.squarespace.com/" TargetMode="External"/><Relationship Id="rId25" Type="http://schemas.openxmlformats.org/officeDocument/2006/relationships/hyperlink" Target="https://www.instructables.com/Optical-Illusion-Lost-in-Perspective/" TargetMode="External"/><Relationship Id="rId33" Type="http://schemas.openxmlformats.org/officeDocument/2006/relationships/slide" Target="slide127.xml"/><Relationship Id="rId2" Type="http://schemas.openxmlformats.org/officeDocument/2006/relationships/slide" Target="slide17.xml"/><Relationship Id="rId16" Type="http://schemas.openxmlformats.org/officeDocument/2006/relationships/hyperlink" Target="http://illusionoftheyear.com/2005/08/healing-grid/" TargetMode="External"/><Relationship Id="rId20" Type="http://schemas.openxmlformats.org/officeDocument/2006/relationships/slide" Target="slide31.xml"/><Relationship Id="rId29" Type="http://schemas.openxmlformats.org/officeDocument/2006/relationships/hyperlink" Target="https://commons.wikimedia.org/wiki/File:Pisa.tower04.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deed.en" TargetMode="External"/><Relationship Id="rId11" Type="http://schemas.openxmlformats.org/officeDocument/2006/relationships/hyperlink" Target="https://www.nasa.gov/" TargetMode="External"/><Relationship Id="rId24" Type="http://schemas.openxmlformats.org/officeDocument/2006/relationships/slide" Target="slide34.xml"/><Relationship Id="rId32" Type="http://schemas.openxmlformats.org/officeDocument/2006/relationships/image" Target="../media/image2.svg"/><Relationship Id="rId5" Type="http://schemas.openxmlformats.org/officeDocument/2006/relationships/hyperlink" Target="https://en.wikipedia.org/wiki/User:Fibonacci" TargetMode="External"/><Relationship Id="rId15" Type="http://schemas.openxmlformats.org/officeDocument/2006/relationships/slide" Target="slide28.xml"/><Relationship Id="rId23" Type="http://schemas.openxmlformats.org/officeDocument/2006/relationships/hyperlink" Target="https://commons.wikimedia.org/wiki/File:PIA19888-Ceres-DwarfPlanet-Dawn-3rdMapOrbit-HAMO-image12-20150821.jpg" TargetMode="External"/><Relationship Id="rId28" Type="http://schemas.openxmlformats.org/officeDocument/2006/relationships/slide" Target="slide35.xml"/><Relationship Id="rId10" Type="http://schemas.openxmlformats.org/officeDocument/2006/relationships/hyperlink" Target="https://commons.wikimedia.org/wiki/File:Martian_face_viking.jpg" TargetMode="External"/><Relationship Id="rId19" Type="http://schemas.openxmlformats.org/officeDocument/2006/relationships/hyperlink" Target="https://twitter.com/kanair?lang=enhttps://twitter.com/kanair?lang=en" TargetMode="External"/><Relationship Id="rId31" Type="http://schemas.openxmlformats.org/officeDocument/2006/relationships/image" Target="../media/image8.png"/><Relationship Id="rId4" Type="http://schemas.openxmlformats.org/officeDocument/2006/relationships/hyperlink" Target="https://commons.wikimedia.org/wiki/File:Kanizsa_triangle.svg" TargetMode="External"/><Relationship Id="rId9" Type="http://schemas.openxmlformats.org/officeDocument/2006/relationships/slide" Target="slide26.xml"/><Relationship Id="rId14" Type="http://schemas.openxmlformats.org/officeDocument/2006/relationships/hyperlink" Target="https://commons.wikimedia.org/wiki/File:Mars_face.png" TargetMode="External"/><Relationship Id="rId22" Type="http://schemas.openxmlformats.org/officeDocument/2006/relationships/slide" Target="slide33.xml"/><Relationship Id="rId27" Type="http://schemas.openxmlformats.org/officeDocument/2006/relationships/hyperlink" Target="https://creativecommons.org/licenses/by-nc-sa/4.0/deed.en" TargetMode="External"/><Relationship Id="rId30" Type="http://schemas.openxmlformats.org/officeDocument/2006/relationships/hyperlink" Target="https://commons.wikimedia.org/wiki/User:JoJan"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creativecommons.org/licenses/by-sa/4.0/deed.en" TargetMode="External"/><Relationship Id="rId13" Type="http://schemas.openxmlformats.org/officeDocument/2006/relationships/slide" Target="slide98.xml"/><Relationship Id="rId18" Type="http://schemas.openxmlformats.org/officeDocument/2006/relationships/image" Target="../media/image8.png"/><Relationship Id="rId3" Type="http://schemas.openxmlformats.org/officeDocument/2006/relationships/hyperlink" Target="https://www.deviantart.com/trandoductin" TargetMode="External"/><Relationship Id="rId21" Type="http://schemas.openxmlformats.org/officeDocument/2006/relationships/image" Target="../media/image9.png"/><Relationship Id="rId7" Type="http://schemas.openxmlformats.org/officeDocument/2006/relationships/hyperlink" Target="https://commons.wikimedia.org/wiki/User:Pbroks13" TargetMode="External"/><Relationship Id="rId12" Type="http://schemas.openxmlformats.org/officeDocument/2006/relationships/hyperlink" Target="https://drive.google.com/file/d/1-YD4fWTCVxWLqS59nIa1r7W437XtY8BS/view?usp=sharing" TargetMode="External"/><Relationship Id="rId17" Type="http://schemas.openxmlformats.org/officeDocument/2006/relationships/hyperlink" Target="https://www.nationalarchives.gov.uk/doc/open-government-licence/version/3/" TargetMode="External"/><Relationship Id="rId2" Type="http://schemas.openxmlformats.org/officeDocument/2006/relationships/slide" Target="slide38.xml"/><Relationship Id="rId16" Type="http://schemas.openxmlformats.org/officeDocument/2006/relationships/hyperlink" Target="https://creativecommons.org/publicdomain/mark/1.0/" TargetMode="External"/><Relationship Id="rId20" Type="http://schemas.openxmlformats.org/officeDocument/2006/relationships/slide" Target="slide127.xml"/><Relationship Id="rId1" Type="http://schemas.openxmlformats.org/officeDocument/2006/relationships/slideLayout" Target="../slideLayouts/slideLayout7.xml"/><Relationship Id="rId6" Type="http://schemas.openxmlformats.org/officeDocument/2006/relationships/hyperlink" Target="https://en.wikipedia.org/wiki/Edward_H._Adelson" TargetMode="External"/><Relationship Id="rId11" Type="http://schemas.openxmlformats.org/officeDocument/2006/relationships/slide" Target="slide94.xml"/><Relationship Id="rId5" Type="http://schemas.openxmlformats.org/officeDocument/2006/relationships/hyperlink" Target="https://en.wikipedia.org/wiki/File:Checker_shadow_illusion.svg" TargetMode="External"/><Relationship Id="rId15" Type="http://schemas.openxmlformats.org/officeDocument/2006/relationships/hyperlink" Target="https://www.gov.uk/government/organisations/department-for-transport" TargetMode="External"/><Relationship Id="rId10" Type="http://schemas.openxmlformats.org/officeDocument/2006/relationships/slide" Target="slide79.xml"/><Relationship Id="rId19" Type="http://schemas.openxmlformats.org/officeDocument/2006/relationships/image" Target="../media/image2.svg"/><Relationship Id="rId4" Type="http://schemas.openxmlformats.org/officeDocument/2006/relationships/slide" Target="slide39.xml"/><Relationship Id="rId9" Type="http://schemas.openxmlformats.org/officeDocument/2006/relationships/slide" Target="slide40.xml"/><Relationship Id="rId14" Type="http://schemas.openxmlformats.org/officeDocument/2006/relationships/hyperlink" Target="https://drive.google.com/file/d/148kbi8kI8r6NtM4KbrEzDXbQj6QZwJZ3/view" TargetMode="External"/><Relationship Id="rId22" Type="http://schemas.openxmlformats.org/officeDocument/2006/relationships/image" Target="../media/image18.svg"/></Relationships>
</file>

<file path=ppt/slides/_rels/slide157.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hyperlink" Target="https://www.gov.uk/government/organisations/department-for-transport" TargetMode="External"/><Relationship Id="rId3" Type="http://schemas.openxmlformats.org/officeDocument/2006/relationships/hyperlink" Target="https://drive.google.com/file/d/1W23MSpW96MtQfoOTSMODA3ypzmhVl01V/view?usp=sharing" TargetMode="External"/><Relationship Id="rId7" Type="http://schemas.openxmlformats.org/officeDocument/2006/relationships/slide" Target="slide111.xml"/><Relationship Id="rId12" Type="http://schemas.openxmlformats.org/officeDocument/2006/relationships/hyperlink" Target="https://thenounproject.com/" TargetMode="External"/><Relationship Id="rId17" Type="http://schemas.openxmlformats.org/officeDocument/2006/relationships/image" Target="../media/image18.svg"/><Relationship Id="rId2" Type="http://schemas.openxmlformats.org/officeDocument/2006/relationships/slide" Target="slide10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hyperlink" Target="https://www.gov.uk/guidance/the-highway-code/rules-for-pedestrians-1-to-35" TargetMode="External"/><Relationship Id="rId5" Type="http://schemas.openxmlformats.org/officeDocument/2006/relationships/hyperlink" Target="https://www.mathsisfun.com/data/correlation.html" TargetMode="External"/><Relationship Id="rId15" Type="http://schemas.openxmlformats.org/officeDocument/2006/relationships/hyperlink" Target="https://www.nationalarchives.gov.uk/doc/open-government-licence/version/3/" TargetMode="External"/><Relationship Id="rId10" Type="http://schemas.openxmlformats.org/officeDocument/2006/relationships/slide" Target="slide116.xml"/><Relationship Id="rId4" Type="http://schemas.openxmlformats.org/officeDocument/2006/relationships/slide" Target="slide103.xml"/><Relationship Id="rId9" Type="http://schemas.openxmlformats.org/officeDocument/2006/relationships/hyperlink" Target="https://imgur.com/a/CAUBZ7j" TargetMode="External"/><Relationship Id="rId14" Type="http://schemas.openxmlformats.org/officeDocument/2006/relationships/hyperlink" Target="https://creativecommons.org/publicdomain/mark/1.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12"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8.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slide" Target="slide155.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image" Target="../media/image12.svg"/><Relationship Id="rId18" Type="http://schemas.openxmlformats.org/officeDocument/2006/relationships/image" Target="../media/image10.svg"/><Relationship Id="rId3" Type="http://schemas.openxmlformats.org/officeDocument/2006/relationships/slide" Target="slide11.xml"/><Relationship Id="rId7" Type="http://schemas.openxmlformats.org/officeDocument/2006/relationships/slide" Target="slide95.xml"/><Relationship Id="rId12" Type="http://schemas.openxmlformats.org/officeDocument/2006/relationships/image" Target="../media/image6.png"/><Relationship Id="rId17" Type="http://schemas.openxmlformats.org/officeDocument/2006/relationships/image" Target="../media/image5.png"/><Relationship Id="rId2" Type="http://schemas.openxmlformats.org/officeDocument/2006/relationships/slide" Target="slide6.xml"/><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85.xml"/><Relationship Id="rId11" Type="http://schemas.openxmlformats.org/officeDocument/2006/relationships/slide" Target="slide3.xml"/><Relationship Id="rId5" Type="http://schemas.openxmlformats.org/officeDocument/2006/relationships/slide" Target="slide80.xml"/><Relationship Id="rId15" Type="http://schemas.openxmlformats.org/officeDocument/2006/relationships/image" Target="../media/image14.svg"/><Relationship Id="rId10" Type="http://schemas.openxmlformats.org/officeDocument/2006/relationships/slide" Target="slide125.xml"/><Relationship Id="rId4" Type="http://schemas.openxmlformats.org/officeDocument/2006/relationships/slide" Target="slide46.xml"/><Relationship Id="rId9" Type="http://schemas.openxmlformats.org/officeDocument/2006/relationships/slide" Target="slide115.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slide" Target="slide11.xml"/><Relationship Id="rId4" Type="http://schemas.openxmlformats.org/officeDocument/2006/relationships/image" Target="../media/image2.svg"/><Relationship Id="rId9" Type="http://schemas.openxmlformats.org/officeDocument/2006/relationships/slide" Target="sl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4.png"/><Relationship Id="rId10" Type="http://schemas.openxmlformats.org/officeDocument/2006/relationships/slide" Target="slide1.xml"/><Relationship Id="rId4" Type="http://schemas.openxmlformats.org/officeDocument/2006/relationships/slide" Target="slide155.xm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7.jpeg"/><Relationship Id="rId7" Type="http://schemas.openxmlformats.org/officeDocument/2006/relationships/image" Target="../media/image9.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2.svg"/><Relationship Id="rId4" Type="http://schemas.openxmlformats.org/officeDocument/2006/relationships/image" Target="../media/image8.png"/><Relationship Id="rId9" Type="http://schemas.openxmlformats.org/officeDocument/2006/relationships/slide" Target="slide1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0.jpeg"/><Relationship Id="rId5" Type="http://schemas.openxmlformats.org/officeDocument/2006/relationships/image" Target="../media/image22.svg"/><Relationship Id="rId10" Type="http://schemas.openxmlformats.org/officeDocument/2006/relationships/slide" Target="slide155.xml"/><Relationship Id="rId4" Type="http://schemas.openxmlformats.org/officeDocument/2006/relationships/image" Target="../media/image18.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12.svg"/><Relationship Id="rId7"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22.sv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slide" Target="slide1.xml"/></Relationships>
</file>

<file path=ppt/slides/_rels/slide31.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6.jpeg"/></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ORoTCBrCKIQ"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8.sv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27.jpeg"/><Relationship Id="rId10" Type="http://schemas.openxmlformats.org/officeDocument/2006/relationships/image" Target="../media/image8.png"/><Relationship Id="rId4" Type="http://schemas.openxmlformats.org/officeDocument/2006/relationships/slide" Target="slide155.xml"/><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2.svg"/><Relationship Id="rId7" Type="http://schemas.openxmlformats.org/officeDocument/2006/relationships/slide" Target="slide1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5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37.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2.svg"/><Relationship Id="rId12"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31.png"/><Relationship Id="rId14" Type="http://schemas.openxmlformats.org/officeDocument/2006/relationships/image" Target="../media/image4.png"/><Relationship Id="rId9" Type="http://schemas.openxmlformats.org/officeDocument/2006/relationships/image" Target="../media/image39.sv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2.jpeg"/><Relationship Id="rId7" Type="http://schemas.openxmlformats.org/officeDocument/2006/relationships/image" Target="../media/image12.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slide" Target="slide11.xml"/><Relationship Id="rId5" Type="http://schemas.openxmlformats.org/officeDocument/2006/relationships/image" Target="../media/image18.svg"/><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slide" Target="slide155.xml"/><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1.xml"/><Relationship Id="rId10" Type="http://schemas.openxmlformats.org/officeDocument/2006/relationships/slide" Target="slide11.xml"/><Relationship Id="rId4" Type="http://schemas.openxmlformats.org/officeDocument/2006/relationships/image" Target="../media/image18.svg"/><Relationship Id="rId9"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1.xml"/><Relationship Id="rId7" Type="http://schemas.openxmlformats.org/officeDocument/2006/relationships/image" Target="../media/image22.svg"/><Relationship Id="rId12"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55.xml"/><Relationship Id="rId5"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slide" Target="slide11.xml"/></Relationships>
</file>

<file path=ppt/slides/_rels/slide4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ted.com/talks/michael_shermer_why_people_believe_weird_things?language=en#t-518732"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kzo45hWXRWU" TargetMode="Externa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svg"/><Relationship Id="rId7" Type="http://schemas.openxmlformats.org/officeDocument/2006/relationships/slide" Target="slide1.xml"/><Relationship Id="rId12"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6.xml"/><Relationship Id="rId11" Type="http://schemas.openxmlformats.org/officeDocument/2006/relationships/slide" Target="slide48.xml"/><Relationship Id="rId5" Type="http://schemas.openxmlformats.org/officeDocument/2006/relationships/image" Target="../media/image18.svg"/><Relationship Id="rId10" Type="http://schemas.openxmlformats.org/officeDocument/2006/relationships/slide" Target="slide57.xml"/><Relationship Id="rId4" Type="http://schemas.openxmlformats.org/officeDocument/2006/relationships/image" Target="../media/image9.png"/><Relationship Id="rId9" Type="http://schemas.openxmlformats.org/officeDocument/2006/relationships/slide" Target="slide54.xml"/></Relationships>
</file>

<file path=ppt/slides/_rels/slide48.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2.svg"/><Relationship Id="rId7" Type="http://schemas.openxmlformats.org/officeDocument/2006/relationships/slide" Target="slide5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9.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2.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11" Type="http://schemas.openxmlformats.org/officeDocument/2006/relationships/slide" Target="slide1.xml"/><Relationship Id="rId10" Type="http://schemas.openxmlformats.org/officeDocument/2006/relationships/image" Target="../media/image12.sv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5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3.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1.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image" Target="../media/image2.svg"/><Relationship Id="rId7" Type="http://schemas.openxmlformats.org/officeDocument/2006/relationships/slide" Target="slide5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66.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5.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4.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2.svg"/><Relationship Id="rId7" Type="http://schemas.openxmlformats.org/officeDocument/2006/relationships/slide" Target="slide5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56.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8.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7.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2.svg"/><Relationship Id="rId7" Type="http://schemas.openxmlformats.org/officeDocument/2006/relationships/slide" Target="slide5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slide" Target="slide46.xml"/><Relationship Id="rId5" Type="http://schemas.openxmlformats.org/officeDocument/2006/relationships/image" Target="../media/image18.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7.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4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40.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slide" Target="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slide" Target="slide13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9.xml"/><Relationship Id="rId5" Type="http://schemas.openxmlformats.org/officeDocument/2006/relationships/image" Target="../media/image18.svg"/><Relationship Id="rId10" Type="http://schemas.openxmlformats.org/officeDocument/2006/relationships/slide" Target="slide46.xml"/><Relationship Id="rId4" Type="http://schemas.openxmlformats.org/officeDocument/2006/relationships/image" Target="../media/image9.png"/><Relationship Id="rId9" Type="http://schemas.openxmlformats.org/officeDocument/2006/relationships/slide" Target="slide1.xml"/></Relationships>
</file>

<file path=ppt/slides/_rels/slide6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36.png"/><Relationship Id="rId7" Type="http://schemas.openxmlformats.org/officeDocument/2006/relationships/image" Target="../media/image45.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slide" Target="slide76.xml"/><Relationship Id="rId4" Type="http://schemas.openxmlformats.org/officeDocument/2006/relationships/image" Target="../media/image43.svg"/></Relationships>
</file>

<file path=ppt/slides/_rels/slide6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svg"/><Relationship Id="rId7" Type="http://schemas.openxmlformats.org/officeDocument/2006/relationships/slide" Target="slide74.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5.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38.png"/><Relationship Id="rId7" Type="http://schemas.openxmlformats.org/officeDocument/2006/relationships/image" Target="../media/image45.svg"/><Relationship Id="rId12" Type="http://schemas.openxmlformats.org/officeDocument/2006/relationships/image" Target="../media/image22.sv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8.png"/><Relationship Id="rId5" Type="http://schemas.openxmlformats.org/officeDocument/2006/relationships/slide" Target="slide72.xml"/><Relationship Id="rId10" Type="http://schemas.openxmlformats.org/officeDocument/2006/relationships/image" Target="../media/image16.svg"/><Relationship Id="rId4" Type="http://schemas.openxmlformats.org/officeDocument/2006/relationships/image" Target="../media/image43.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78.xml"/><Relationship Id="rId5" Type="http://schemas.openxmlformats.org/officeDocument/2006/relationships/image" Target="../media/image49.svg"/><Relationship Id="rId10" Type="http://schemas.openxmlformats.org/officeDocument/2006/relationships/slide" Target="slide1.xml"/><Relationship Id="rId4" Type="http://schemas.openxmlformats.org/officeDocument/2006/relationships/image" Target="../media/image41.png"/><Relationship Id="rId9" Type="http://schemas.openxmlformats.org/officeDocument/2006/relationships/image" Target="../media/image16.svg"/></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6.svg"/><Relationship Id="rId10" Type="http://schemas.openxmlformats.org/officeDocument/2006/relationships/slide" Target="slide1.xml"/><Relationship Id="rId4" Type="http://schemas.openxmlformats.org/officeDocument/2006/relationships/image" Target="../media/image10.png"/><Relationship Id="rId9" Type="http://schemas.openxmlformats.org/officeDocument/2006/relationships/image" Target="../media/image51.svg"/></Relationships>
</file>

<file path=ppt/slides/_rels/slide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slide" Target="slide78.xml"/><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8.sv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55.xml"/><Relationship Id="rId11" Type="http://schemas.openxmlformats.org/officeDocument/2006/relationships/image" Target="../media/image22.svg"/><Relationship Id="rId5" Type="http://schemas.openxmlformats.org/officeDocument/2006/relationships/image" Target="../media/image18.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4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7.svg"/><Relationship Id="rId10" Type="http://schemas.openxmlformats.org/officeDocument/2006/relationships/slide" Target="slide1.xml"/><Relationship Id="rId4" Type="http://schemas.openxmlformats.org/officeDocument/2006/relationships/image" Target="../media/image30.png"/><Relationship Id="rId9" Type="http://schemas.openxmlformats.org/officeDocument/2006/relationships/image" Target="../media/image2.svg"/></Relationships>
</file>

<file path=ppt/slides/_rels/slide8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8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9.png"/></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80.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5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56.svg"/></Relationships>
</file>

<file path=ppt/slides/_rels/slide86.xml.rels><?xml version="1.0" encoding="UTF-8" standalone="yes"?>
<Relationships xmlns="http://schemas.openxmlformats.org/package/2006/relationships"><Relationship Id="rId13" Type="http://schemas.openxmlformats.org/officeDocument/2006/relationships/slide" Target="slide85.xml"/><Relationship Id="rId3" Type="http://schemas.openxmlformats.org/officeDocument/2006/relationships/image" Target="../media/image22.svg"/><Relationship Id="rId12" Type="http://schemas.openxmlformats.org/officeDocument/2006/relationships/slide" Target="slide1.xml"/><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18.svg"/><Relationship Id="rId15" Type="http://schemas.openxmlformats.org/officeDocument/2006/relationships/image" Target="../media/image8.png"/><Relationship Id="rId14" Type="http://schemas.openxmlformats.org/officeDocument/2006/relationships/image" Target="../media/image12.png"/></Relationships>
</file>

<file path=ppt/slides/_rels/slide8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8.svg"/><Relationship Id="rId5" Type="http://schemas.openxmlformats.org/officeDocument/2006/relationships/image" Target="../media/image2.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1.xml"/><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slide" Target="slide1.xml"/><Relationship Id="rId3" Type="http://schemas.openxmlformats.org/officeDocument/2006/relationships/image" Target="../media/image28.svg"/><Relationship Id="rId7" Type="http://schemas.openxmlformats.org/officeDocument/2006/relationships/image" Target="../media/image12.png"/><Relationship Id="rId12"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slide" Target="slide155.xml"/><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slide" Target="slide85.xml"/></Relationships>
</file>

<file path=ppt/slides/_rels/slide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3" Type="http://schemas.openxmlformats.org/officeDocument/2006/relationships/slide" Target="slide1.xml"/><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image" Target="../media/image2.svg"/></Relationships>
</file>

<file path=ppt/slides/_rels/slide97.xml.rels><?xml version="1.0" encoding="UTF-8" standalone="yes"?>
<Relationships xmlns="http://schemas.openxmlformats.org/package/2006/relationships"><Relationship Id="rId13" Type="http://schemas.openxmlformats.org/officeDocument/2006/relationships/slide" Target="slide95.xml"/><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1.xml"/><Relationship Id="rId10" Type="http://schemas.openxmlformats.org/officeDocument/2006/relationships/image" Target="../media/image2.svg"/><Relationship Id="rId1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slide" Target="slide155.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22.sv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11" Type="http://schemas.openxmlformats.org/officeDocument/2006/relationships/image" Target="../media/image9.png"/><Relationship Id="rId15" Type="http://schemas.openxmlformats.org/officeDocument/2006/relationships/slide" Target="slide95.xml"/><Relationship Id="rId10" Type="http://schemas.openxmlformats.org/officeDocument/2006/relationships/image" Target="../media/image2.svg"/><Relationship Id="rId1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66800"/>
            <a:ext cx="14195584" cy="2231380"/>
          </a:xfrm>
          <a:prstGeom prst="rect">
            <a:avLst/>
          </a:prstGeom>
        </p:spPr>
        <p:txBody>
          <a:bodyPr lIns="0" tIns="0" rIns="0" bIns="0" rtlCol="0" anchor="t">
            <a:spAutoFit/>
          </a:bodyPr>
          <a:lstStyle/>
          <a:p>
            <a:pPr>
              <a:lnSpc>
                <a:spcPts val="8676"/>
              </a:lnSpc>
            </a:pPr>
            <a:r>
              <a:rPr lang="en-US" sz="7479" spc="-74" dirty="0">
                <a:solidFill>
                  <a:srgbClr val="111B1E"/>
                </a:solidFill>
                <a:latin typeface="+mj-lt"/>
              </a:rPr>
              <a:t>Welcome</a:t>
            </a:r>
            <a:r>
              <a:rPr lang="en-US" sz="7479" spc="-74" dirty="0">
                <a:solidFill>
                  <a:srgbClr val="111B1E"/>
                </a:solidFill>
                <a:latin typeface="League Spartan Italics"/>
              </a:rPr>
              <a:t> to the Scientific Thought Training Sessions!</a:t>
            </a:r>
          </a:p>
        </p:txBody>
      </p:sp>
      <p:sp>
        <p:nvSpPr>
          <p:cNvPr id="3" name="TextBox 3"/>
          <p:cNvSpPr txBox="1"/>
          <p:nvPr/>
        </p:nvSpPr>
        <p:spPr>
          <a:xfrm>
            <a:off x="1028700" y="3521525"/>
            <a:ext cx="10136419" cy="2829557"/>
          </a:xfrm>
          <a:prstGeom prst="rect">
            <a:avLst/>
          </a:prstGeom>
        </p:spPr>
        <p:txBody>
          <a:bodyPr lIns="0" tIns="0" rIns="0" bIns="0" rtlCol="0" anchor="t">
            <a:spAutoFit/>
          </a:bodyPr>
          <a:lstStyle/>
          <a:p>
            <a:pPr>
              <a:lnSpc>
                <a:spcPts val="4500"/>
              </a:lnSpc>
            </a:pPr>
            <a:r>
              <a:rPr lang="en-US" sz="3000" spc="30" dirty="0" smtClean="0">
                <a:solidFill>
                  <a:srgbClr val="111B1E"/>
                </a:solidFill>
                <a:latin typeface="Open Sauce"/>
              </a:rPr>
              <a:t>During this session You will have some interesting illusions, that will reveal some amazing knowledge about how our brain works (specifically about our perception and thinking). And how to not fall for some typical cognitive (perceptual and thinking) biases.</a:t>
            </a:r>
            <a:endParaRPr lang="en-US" sz="3000" spc="30" dirty="0">
              <a:solidFill>
                <a:srgbClr val="111B1E"/>
              </a:solidFill>
              <a:latin typeface="Open Sauce"/>
            </a:endParaRPr>
          </a:p>
        </p:txBody>
      </p:sp>
      <p:grpSp>
        <p:nvGrpSpPr>
          <p:cNvPr id="4" name="Group 4"/>
          <p:cNvGrpSpPr/>
          <p:nvPr/>
        </p:nvGrpSpPr>
        <p:grpSpPr>
          <a:xfrm>
            <a:off x="14208647" y="4031920"/>
            <a:ext cx="5657969" cy="2223159"/>
            <a:chOff x="0" y="0"/>
            <a:chExt cx="7543959" cy="296421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542193" cy="1542193"/>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1422019"/>
              <a:ext cx="1542193" cy="1542193"/>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6001766" y="1422019"/>
              <a:ext cx="1542193" cy="154219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6001766" y="0"/>
              <a:ext cx="1542193" cy="1542193"/>
            </a:xfrm>
            <a:prstGeom prst="rect">
              <a:avLst/>
            </a:prstGeom>
          </p:spPr>
        </p:pic>
        <p:grpSp>
          <p:nvGrpSpPr>
            <p:cNvPr id="9" name="Group 9"/>
            <p:cNvGrpSpPr/>
            <p:nvPr/>
          </p:nvGrpSpPr>
          <p:grpSpPr>
            <a:xfrm>
              <a:off x="1423015" y="0"/>
              <a:ext cx="4650406" cy="2964213"/>
              <a:chOff x="0" y="0"/>
              <a:chExt cx="3510667" cy="2237732"/>
            </a:xfrm>
          </p:grpSpPr>
          <p:sp>
            <p:nvSpPr>
              <p:cNvPr id="10" name="Freeform 10"/>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DC830"/>
              </a:solidFill>
            </p:spPr>
          </p:sp>
        </p:grpSp>
      </p:grpSp>
      <p:pic>
        <p:nvPicPr>
          <p:cNvPr id="11" name="Picture 11">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762578" y="375241"/>
            <a:ext cx="2125302" cy="1062651"/>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8839201" y="8416499"/>
            <a:ext cx="5060362" cy="2530181"/>
          </a:xfrm>
          <a:prstGeom prst="rect">
            <a:avLst/>
          </a:prstGeom>
        </p:spPr>
      </p:pic>
      <p:sp>
        <p:nvSpPr>
          <p:cNvPr id="13" name="TextBox 13"/>
          <p:cNvSpPr txBox="1"/>
          <p:nvPr/>
        </p:nvSpPr>
        <p:spPr>
          <a:xfrm>
            <a:off x="10124949" y="9160269"/>
            <a:ext cx="2488866" cy="602537"/>
          </a:xfrm>
          <a:prstGeom prst="rect">
            <a:avLst/>
          </a:prstGeom>
        </p:spPr>
        <p:txBody>
          <a:bodyPr wrap="square" lIns="0" tIns="0" rIns="0" bIns="0" rtlCol="0" anchor="t">
            <a:spAutoFit/>
          </a:bodyPr>
          <a:lstStyle/>
          <a:p>
            <a:pPr>
              <a:lnSpc>
                <a:spcPts val="5210"/>
              </a:lnSpc>
              <a:spcBef>
                <a:spcPct val="0"/>
              </a:spcBef>
            </a:pPr>
            <a:r>
              <a:rPr lang="en-US" sz="3473" spc="486" dirty="0">
                <a:solidFill>
                  <a:srgbClr val="FFFFFF"/>
                </a:solidFill>
                <a:latin typeface="Open Sauce SemiBold"/>
                <a:hlinkClick r:id="rId4" action="ppaction://hlinksldjump"/>
              </a:rPr>
              <a:t>About us</a:t>
            </a:r>
            <a:endParaRPr lang="en-US" sz="3473" spc="486" dirty="0">
              <a:solidFill>
                <a:srgbClr val="FFFFFF"/>
              </a:solidFill>
              <a:latin typeface="Open Sauce SemiBold"/>
            </a:endParaRPr>
          </a:p>
        </p:txBody>
      </p:sp>
      <p:sp>
        <p:nvSpPr>
          <p:cNvPr id="14" name="TextBox 14"/>
          <p:cNvSpPr txBox="1"/>
          <p:nvPr/>
        </p:nvSpPr>
        <p:spPr>
          <a:xfrm>
            <a:off x="1028700" y="6854594"/>
            <a:ext cx="11925300" cy="928203"/>
          </a:xfrm>
          <a:prstGeom prst="rect">
            <a:avLst/>
          </a:prstGeom>
        </p:spPr>
        <p:txBody>
          <a:bodyPr wrap="square" lIns="0" tIns="0" rIns="0" bIns="0" rtlCol="0" anchor="t">
            <a:spAutoFit/>
          </a:bodyPr>
          <a:lstStyle/>
          <a:p>
            <a:pPr>
              <a:lnSpc>
                <a:spcPts val="3835"/>
              </a:lnSpc>
            </a:pPr>
            <a:r>
              <a:rPr lang="en-US" sz="2557" spc="25" dirty="0">
                <a:solidFill>
                  <a:srgbClr val="F41823"/>
                </a:solidFill>
                <a:latin typeface="Open Sauce Italics"/>
              </a:rPr>
              <a:t>Navigate by on screen 'buttons' only, and use slide show mode, please</a:t>
            </a:r>
            <a:r>
              <a:rPr lang="en-US" sz="2557" spc="25" dirty="0" smtClean="0">
                <a:solidFill>
                  <a:srgbClr val="F41823"/>
                </a:solidFill>
                <a:latin typeface="Open Sauce Italics"/>
              </a:rPr>
              <a:t>!</a:t>
            </a:r>
            <a:endParaRPr lang="lv-LV" sz="2557" spc="25" dirty="0" smtClean="0">
              <a:solidFill>
                <a:srgbClr val="F41823"/>
              </a:solidFill>
              <a:latin typeface="Open Sauce Italics"/>
            </a:endParaRPr>
          </a:p>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see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a:t>
            </a:r>
            <a:r>
              <a:rPr lang="lv-LV" sz="2557" spc="25" dirty="0" err="1" smtClean="0">
                <a:solidFill>
                  <a:srgbClr val="F41823"/>
                </a:solidFill>
                <a:latin typeface="Open Sauce Italics"/>
              </a:rPr>
              <a:t>attribution</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a:t>
            </a:r>
            <a:endParaRPr lang="en-US" sz="2557" spc="25" dirty="0">
              <a:solidFill>
                <a:srgbClr val="F41823"/>
              </a:solidFill>
              <a:latin typeface="Open Sauce Italics"/>
            </a:endParaRPr>
          </a:p>
        </p:txBody>
      </p:sp>
      <p:sp>
        <p:nvSpPr>
          <p:cNvPr id="15" name="TextBox 15"/>
          <p:cNvSpPr txBox="1"/>
          <p:nvPr/>
        </p:nvSpPr>
        <p:spPr>
          <a:xfrm>
            <a:off x="14698393" y="4493270"/>
            <a:ext cx="3437207" cy="1077924"/>
          </a:xfrm>
          <a:prstGeom prst="rect">
            <a:avLst/>
          </a:prstGeom>
        </p:spPr>
        <p:txBody>
          <a:bodyPr wrap="square" lIns="0" tIns="0" rIns="0" bIns="0" rtlCol="0" anchor="t">
            <a:spAutoFit/>
          </a:bodyPr>
          <a:lstStyle/>
          <a:p>
            <a:pPr>
              <a:lnSpc>
                <a:spcPts val="9334"/>
              </a:lnSpc>
              <a:spcBef>
                <a:spcPct val="0"/>
              </a:spcBef>
            </a:pPr>
            <a:r>
              <a:rPr lang="en-US" sz="6222" spc="871" dirty="0">
                <a:solidFill>
                  <a:srgbClr val="FFFF00"/>
                </a:solidFill>
                <a:latin typeface="Open Sauce SemiBold"/>
                <a:hlinkClick r:id="rId9" action="ppaction://hlinksldjump"/>
              </a:rPr>
              <a:t>START</a:t>
            </a:r>
            <a:endParaRPr lang="en-US" sz="6222" spc="871" dirty="0">
              <a:solidFill>
                <a:srgbClr val="FFFF00"/>
              </a:solidFill>
              <a:latin typeface="Open Sauce SemiBold"/>
            </a:endParaRPr>
          </a:p>
        </p:txBody>
      </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8416500"/>
            <a:ext cx="5060362" cy="2530181"/>
          </a:xfrm>
          <a:prstGeom prst="rect">
            <a:avLst/>
          </a:prstGeom>
        </p:spPr>
      </p:pic>
      <p:sp>
        <p:nvSpPr>
          <p:cNvPr id="17" name="TextBox 17"/>
          <p:cNvSpPr txBox="1"/>
          <p:nvPr/>
        </p:nvSpPr>
        <p:spPr>
          <a:xfrm>
            <a:off x="1434855" y="9160270"/>
            <a:ext cx="2190652" cy="602537"/>
          </a:xfrm>
          <a:prstGeom prst="rect">
            <a:avLst/>
          </a:prstGeom>
        </p:spPr>
        <p:txBody>
          <a:bodyPr lIns="0" tIns="0" rIns="0" bIns="0" rtlCol="0" anchor="t">
            <a:spAutoFit/>
          </a:bodyPr>
          <a:lstStyle/>
          <a:p>
            <a:pPr>
              <a:lnSpc>
                <a:spcPts val="5210"/>
              </a:lnSpc>
              <a:spcBef>
                <a:spcPct val="0"/>
              </a:spcBef>
            </a:pPr>
            <a:r>
              <a:rPr lang="en-US" sz="3473" spc="486" dirty="0">
                <a:solidFill>
                  <a:srgbClr val="FFFFFF"/>
                </a:solidFill>
                <a:latin typeface="Open Sauce SemiBold"/>
                <a:hlinkClick r:id="rId12" action="ppaction://hlinksldjump"/>
              </a:rPr>
              <a:t>Content</a:t>
            </a:r>
            <a:endParaRPr lang="en-US" sz="3473" spc="486" dirty="0">
              <a:solidFill>
                <a:srgbClr val="FFFFFF"/>
              </a:solidFill>
              <a:latin typeface="Open Sauce SemiBold"/>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4419600" y="8416498"/>
            <a:ext cx="5060362" cy="2530181"/>
          </a:xfrm>
          <a:prstGeom prst="rect">
            <a:avLst/>
          </a:prstGeom>
        </p:spPr>
      </p:pic>
      <p:sp>
        <p:nvSpPr>
          <p:cNvPr id="19" name="TextBox 19"/>
          <p:cNvSpPr txBox="1"/>
          <p:nvPr/>
        </p:nvSpPr>
        <p:spPr>
          <a:xfrm>
            <a:off x="5229155" y="8818105"/>
            <a:ext cx="3441252" cy="1269386"/>
          </a:xfrm>
          <a:prstGeom prst="rect">
            <a:avLst/>
          </a:prstGeom>
        </p:spPr>
        <p:txBody>
          <a:bodyPr wrap="square" lIns="0" tIns="0" rIns="0" bIns="0" rtlCol="0" anchor="t">
            <a:spAutoFit/>
          </a:bodyPr>
          <a:lstStyle/>
          <a:p>
            <a:pPr algn="ctr">
              <a:lnSpc>
                <a:spcPts val="5210"/>
              </a:lnSpc>
            </a:pPr>
            <a:r>
              <a:rPr lang="en-US" sz="3473" spc="486" dirty="0">
                <a:solidFill>
                  <a:srgbClr val="FFFFFF"/>
                </a:solidFill>
                <a:latin typeface="Open Sauce SemiBold"/>
                <a:hlinkClick r:id="rId15" action="ppaction://hlinksldjump"/>
              </a:rPr>
              <a:t>About </a:t>
            </a:r>
          </a:p>
          <a:p>
            <a:pPr algn="ctr">
              <a:lnSpc>
                <a:spcPts val="5210"/>
              </a:lnSpc>
              <a:spcBef>
                <a:spcPct val="0"/>
              </a:spcBef>
            </a:pPr>
            <a:r>
              <a:rPr lang="en-US" sz="3473" spc="486" dirty="0">
                <a:solidFill>
                  <a:srgbClr val="FFFFFF"/>
                </a:solidFill>
                <a:latin typeface="Open Sauce SemiBold"/>
                <a:hlinkClick r:id="rId15" action="ppaction://hlinksldjump"/>
              </a:rPr>
              <a:t>the project</a:t>
            </a:r>
            <a:endParaRPr lang="en-US" sz="3473" spc="486" dirty="0">
              <a:solidFill>
                <a:srgbClr val="FFFFFF"/>
              </a:solidFill>
              <a:latin typeface="Open Sauce SemiBold"/>
            </a:endParaRPr>
          </a:p>
        </p:txBody>
      </p:sp>
      <p:pic>
        <p:nvPicPr>
          <p:cNvPr id="21"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13258803" y="8416498"/>
            <a:ext cx="5060362" cy="2530181"/>
          </a:xfrm>
          <a:prstGeom prst="rect">
            <a:avLst/>
          </a:prstGeom>
        </p:spPr>
      </p:pic>
      <p:sp>
        <p:nvSpPr>
          <p:cNvPr id="22" name="TextBox 17"/>
          <p:cNvSpPr txBox="1"/>
          <p:nvPr/>
        </p:nvSpPr>
        <p:spPr>
          <a:xfrm>
            <a:off x="14208646" y="9160269"/>
            <a:ext cx="3189487" cy="602537"/>
          </a:xfrm>
          <a:prstGeom prst="rect">
            <a:avLst/>
          </a:prstGeom>
        </p:spPr>
        <p:txBody>
          <a:bodyPr wrap="square" lIns="0" tIns="0" rIns="0" bIns="0" rtlCol="0" anchor="t">
            <a:spAutoFit/>
          </a:bodyPr>
          <a:lstStyle/>
          <a:p>
            <a:pPr>
              <a:lnSpc>
                <a:spcPts val="5210"/>
              </a:lnSpc>
              <a:spcBef>
                <a:spcPct val="0"/>
              </a:spcBef>
            </a:pPr>
            <a:r>
              <a:rPr lang="lv-LV" sz="3473" spc="486" dirty="0" smtClean="0">
                <a:solidFill>
                  <a:srgbClr val="FFFFFF"/>
                </a:solidFill>
                <a:latin typeface="Open Sauce SemiBold"/>
                <a:hlinkClick r:id="rId16" action="ppaction://hlinksldjump"/>
              </a:rPr>
              <a:t>References</a:t>
            </a:r>
            <a:endParaRPr lang="en-US" sz="3473" spc="486" dirty="0">
              <a:solidFill>
                <a:srgbClr val="FFFFFF"/>
              </a:solidFill>
              <a:latin typeface="Open Sauce SemiBold"/>
            </a:endParaRPr>
          </a:p>
        </p:txBody>
      </p:sp>
      <p:sp>
        <p:nvSpPr>
          <p:cNvPr id="23"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1986455"/>
            <a:ext cx="15773400" cy="5770811"/>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Science as a progressive process, and scientific thinking is the way to overcome most issues with our limited and fallible perception, memory and thinking. Our effort could be especially valuable, as it is shown, that often even universities fail to provide adequate opportunities to learn to think critically and scientifically (</a:t>
            </a:r>
            <a:r>
              <a:rPr lang="en-US" sz="3321" spc="33" dirty="0" err="1">
                <a:solidFill>
                  <a:srgbClr val="111B1E"/>
                </a:solidFill>
                <a:latin typeface="Open Sauce"/>
              </a:rPr>
              <a:t>Bensley</a:t>
            </a:r>
            <a:r>
              <a:rPr lang="en-US" sz="3321" spc="33" dirty="0">
                <a:solidFill>
                  <a:srgbClr val="111B1E"/>
                </a:solidFill>
                <a:latin typeface="Open Sauce"/>
              </a:rPr>
              <a:t>, </a:t>
            </a:r>
            <a:r>
              <a:rPr lang="en-US" sz="3321" spc="33" dirty="0" err="1">
                <a:solidFill>
                  <a:srgbClr val="111B1E"/>
                </a:solidFill>
                <a:latin typeface="Open Sauce"/>
              </a:rPr>
              <a:t>Lilienfeld</a:t>
            </a:r>
            <a:r>
              <a:rPr lang="en-US" sz="3321" spc="33" dirty="0" smtClean="0">
                <a:solidFill>
                  <a:srgbClr val="111B1E"/>
                </a:solidFill>
                <a:latin typeface="Open Sauce"/>
              </a:rPr>
              <a:t>, </a:t>
            </a:r>
            <a:r>
              <a:rPr lang="en-US" sz="3321" spc="33" dirty="0">
                <a:solidFill>
                  <a:srgbClr val="111B1E"/>
                </a:solidFill>
                <a:latin typeface="Open Sauce"/>
              </a:rPr>
              <a:t>Powell, 2014; </a:t>
            </a:r>
            <a:r>
              <a:rPr lang="en-US" sz="3321" spc="33" dirty="0" err="1">
                <a:solidFill>
                  <a:srgbClr val="111B1E"/>
                </a:solidFill>
                <a:latin typeface="Open Sauce"/>
              </a:rPr>
              <a:t>Pavlovskis</a:t>
            </a:r>
            <a:r>
              <a:rPr lang="en-US" sz="3321" spc="33" dirty="0">
                <a:solidFill>
                  <a:srgbClr val="111B1E"/>
                </a:solidFill>
                <a:latin typeface="Open Sauce"/>
              </a:rPr>
              <a:t>, 2021). Acquisition of critical, scientific thinking and its regular use does not result in contempt for human emotions and values based on them, as some wrongly assume. As pressing global issues arise, clear, unbiased thinking is the way for sustainability and preservation of cultural and natural heritage.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3257349" y="7683496"/>
            <a:ext cx="5030651" cy="2515326"/>
          </a:xfrm>
          <a:prstGeom prst="rect">
            <a:avLst/>
          </a:prstGeom>
        </p:spPr>
      </p:pic>
      <p:sp>
        <p:nvSpPr>
          <p:cNvPr id="7" name="TextBox 7"/>
          <p:cNvSpPr txBox="1"/>
          <p:nvPr/>
        </p:nvSpPr>
        <p:spPr>
          <a:xfrm>
            <a:off x="14877875" y="8247770"/>
            <a:ext cx="1789598" cy="865669"/>
          </a:xfrm>
          <a:prstGeom prst="rect">
            <a:avLst/>
          </a:prstGeom>
        </p:spPr>
        <p:txBody>
          <a:bodyPr lIns="0" tIns="0" rIns="0" bIns="0" rtlCol="0" anchor="t">
            <a:spAutoFit/>
          </a:bodyPr>
          <a:lstStyle/>
          <a:p>
            <a:pPr>
              <a:lnSpc>
                <a:spcPts val="6823"/>
              </a:lnSpc>
            </a:pPr>
            <a:r>
              <a:rPr lang="en-US" sz="5686" b="1" dirty="0">
                <a:solidFill>
                  <a:srgbClr val="FFFFFF"/>
                </a:solidFill>
                <a:latin typeface="League Spartan Italics"/>
                <a:hlinkClick r:id="" action="ppaction://hlinkshowjump?jump=nextslide"/>
              </a:rPr>
              <a:t>Next</a:t>
            </a:r>
            <a:endParaRPr lang="en-US" sz="5686" b="1" dirty="0">
              <a:solidFill>
                <a:srgbClr val="FFFFFF"/>
              </a:solidFill>
              <a:latin typeface="League Spartan Italics"/>
            </a:endParaRPr>
          </a:p>
        </p:txBody>
      </p:sp>
      <p:sp>
        <p:nvSpPr>
          <p:cNvPr id="8" name="TextBox 8"/>
          <p:cNvSpPr txBox="1"/>
          <p:nvPr/>
        </p:nvSpPr>
        <p:spPr>
          <a:xfrm>
            <a:off x="13614365" y="9113438"/>
            <a:ext cx="4316620" cy="850250"/>
          </a:xfrm>
          <a:prstGeom prst="rect">
            <a:avLst/>
          </a:prstGeom>
        </p:spPr>
        <p:txBody>
          <a:bodyPr lIns="0" tIns="0" rIns="0" bIns="0" rtlCol="0" anchor="t">
            <a:spAutoFit/>
          </a:bodyPr>
          <a:lstStyle/>
          <a:p>
            <a:pPr algn="ctr">
              <a:lnSpc>
                <a:spcPts val="3351"/>
              </a:lnSpc>
            </a:pPr>
            <a:r>
              <a:rPr lang="en-US" sz="2792" b="1" dirty="0">
                <a:solidFill>
                  <a:srgbClr val="FFFFFF"/>
                </a:solidFill>
                <a:latin typeface="League Spartan Italics"/>
              </a:rPr>
              <a:t>Perceptual illusions and naïve realism</a:t>
            </a:r>
          </a:p>
        </p:txBody>
      </p:sp>
      <p:sp>
        <p:nvSpPr>
          <p:cNvPr id="10"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9"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5/5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3"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55042" y="6022826"/>
            <a:ext cx="9700751"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the broadest sense correlation is any statistical association, though it commonly refers to the degree to which a pair of variables are linearly related”; “Essentially, correlation is the measure of how two or more variables are related to one another.” (</a:t>
            </a:r>
            <a:r>
              <a:rPr lang="en-US" sz="3500" spc="35" dirty="0">
                <a:solidFill>
                  <a:srgbClr val="111B1E"/>
                </a:solidFill>
                <a:latin typeface="Open Sauce SemiBold" panose="020B0604020202020204" charset="0"/>
                <a:hlinkClick r:id="rId13"/>
              </a:rPr>
              <a:t>https://en.wikipedia.org/wiki/Correlation</a:t>
            </a:r>
            <a:r>
              <a:rPr lang="en-US" sz="3500" spc="35" dirty="0">
                <a:solidFill>
                  <a:srgbClr val="111B1E"/>
                </a:solidFill>
                <a:latin typeface="Open Sauce SemiBold" panose="020B0604020202020204" charset="0"/>
              </a:rPr>
              <a:t>). Two variables are independent when the value of one gives no information about the value of the other (Altman &amp; </a:t>
            </a:r>
            <a:r>
              <a:rPr lang="en-US" sz="3500" spc="35" dirty="0" err="1">
                <a:solidFill>
                  <a:srgbClr val="111B1E"/>
                </a:solidFill>
                <a:latin typeface="Open Sauce SemiBold" panose="020B0604020202020204" charset="0"/>
              </a:rPr>
              <a:t>Krzywinski</a:t>
            </a:r>
            <a:r>
              <a:rPr lang="en-US" sz="3500" spc="35" dirty="0">
                <a:solidFill>
                  <a:srgbClr val="111B1E"/>
                </a:solidFill>
                <a:latin typeface="Open Sauce SemiBold" panose="020B0604020202020204" charset="0"/>
              </a:rPr>
              <a:t>, 2015).</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7423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2924627" y="572550"/>
            <a:ext cx="11793116" cy="612925"/>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Correlation and causation.</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2924627" y="1390671"/>
            <a:ext cx="13424683" cy="129259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There could be stronger or weaker correlation, correlation between two variables could be positive or negative.</a:t>
            </a:r>
          </a:p>
        </p:txBody>
      </p:sp>
      <p:pic>
        <p:nvPicPr>
          <p:cNvPr id="4" name="Picture 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b="66350"/>
          <a:stretch/>
        </p:blipFill>
        <p:spPr>
          <a:xfrm>
            <a:off x="2924627" y="3084392"/>
            <a:ext cx="7408617" cy="3347587"/>
          </a:xfrm>
          <a:prstGeom prst="rect">
            <a:avLst/>
          </a:prstGeom>
        </p:spPr>
      </p:pic>
      <p:pic>
        <p:nvPicPr>
          <p:cNvPr id="32" name="Picture 31">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66017"/>
          <a:stretch/>
        </p:blipFill>
        <p:spPr>
          <a:xfrm>
            <a:off x="2981934" y="6294320"/>
            <a:ext cx="7408617" cy="3380754"/>
          </a:xfrm>
          <a:prstGeom prst="rect">
            <a:avLst/>
          </a:prstGeom>
        </p:spPr>
      </p:pic>
      <p:pic>
        <p:nvPicPr>
          <p:cNvPr id="34" name="Picture 33">
            <a:hlinkClick r:id="rId13" action="ppaction://hlinksldjump"/>
          </p:cNvPr>
          <p:cNvPicPr>
            <a:picLocks noChangeAspect="1"/>
          </p:cNvPicPr>
          <p:nvPr/>
        </p:nvPicPr>
        <p:blipFill rotWithShape="1">
          <a:blip r:embed="rId14">
            <a:extLst>
              <a:ext uri="{28A0092B-C50C-407E-A947-70E740481C1C}">
                <a14:useLocalDpi xmlns:a14="http://schemas.microsoft.com/office/drawing/2010/main" val="0"/>
              </a:ext>
            </a:extLst>
          </a:blip>
          <a:srcRect t="34189" b="33714"/>
          <a:stretch/>
        </p:blipFill>
        <p:spPr>
          <a:xfrm>
            <a:off x="8229600" y="2980728"/>
            <a:ext cx="7408618" cy="3193093"/>
          </a:xfrm>
          <a:prstGeom prst="rect">
            <a:avLst/>
          </a:prstGeom>
        </p:spPr>
      </p:pic>
      <p:sp>
        <p:nvSpPr>
          <p:cNvPr id="35" name="TextBox 3"/>
          <p:cNvSpPr txBox="1"/>
          <p:nvPr/>
        </p:nvSpPr>
        <p:spPr>
          <a:xfrm>
            <a:off x="3066054" y="967869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19</a:t>
            </a:r>
            <a:endParaRPr lang="en-US" sz="1600" spc="30" dirty="0">
              <a:solidFill>
                <a:srgbClr val="111B1E"/>
              </a:solidFill>
              <a:latin typeface="Open Sauce SemiBold"/>
            </a:endParaRPr>
          </a:p>
        </p:txBody>
      </p:sp>
      <p:sp>
        <p:nvSpPr>
          <p:cNvPr id="36" name="TextBox 35"/>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8"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134894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85273" y="5000536"/>
            <a:ext cx="14909188"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3)</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there is nothing else that accounts for the X -&gt; Y relationship. There are no other intervening or unaccounted for variable that is responsible for the relationship between X and Y (no alternate causes) </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https</a:t>
            </a:r>
            <a:r>
              <a:rPr lang="en-US" sz="3500" spc="35" dirty="0">
                <a:solidFill>
                  <a:srgbClr val="111B1E"/>
                </a:solidFill>
                <a:latin typeface="Open Sauce SemiBold" panose="020B0604020202020204" charset="0"/>
              </a:rPr>
              <a:t>://info.umkc.edu/drbanderson/establishing-causality</a:t>
            </a:r>
            <a:r>
              <a:rPr lang="en-US" sz="3500" spc="35" dirty="0" smtClean="0">
                <a:solidFill>
                  <a:srgbClr val="111B1E"/>
                </a:solidFill>
                <a:latin typeface="Open Sauce SemiBold" panose="020B0604020202020204" charset="0"/>
              </a:rPr>
              <a:t>/</a:t>
            </a:r>
            <a:r>
              <a:rPr lang="lv-LV"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85273" y="569472"/>
            <a:ext cx="14909188" cy="135934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Correlation does not imply causation.</a:t>
            </a:r>
          </a:p>
          <a:p>
            <a:pPr>
              <a:lnSpc>
                <a:spcPts val="5250"/>
              </a:lnSpc>
            </a:pPr>
            <a:r>
              <a:rPr lang="en-US" sz="3500" spc="35" dirty="0">
                <a:solidFill>
                  <a:srgbClr val="111B1E"/>
                </a:solidFill>
                <a:latin typeface="Open Sauce SemiBold" panose="020B0604020202020204" charset="0"/>
              </a:rPr>
              <a:t>To establish causality you need to show three things</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sp>
        <p:nvSpPr>
          <p:cNvPr id="33" name="TextBox 20"/>
          <p:cNvSpPr txBox="1"/>
          <p:nvPr/>
        </p:nvSpPr>
        <p:spPr>
          <a:xfrm>
            <a:off x="2821508" y="2331701"/>
            <a:ext cx="14909188" cy="612925"/>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X came before </a:t>
            </a:r>
            <a:r>
              <a:rPr lang="en-US" sz="3500" spc="35" dirty="0" smtClean="0">
                <a:solidFill>
                  <a:srgbClr val="111B1E"/>
                </a:solidFill>
                <a:latin typeface="Open Sauce SemiBold" panose="020B0604020202020204" charset="0"/>
              </a:rPr>
              <a:t>Y</a:t>
            </a:r>
            <a:endParaRPr lang="en-US" sz="3500" spc="35" dirty="0">
              <a:solidFill>
                <a:srgbClr val="111B1E"/>
              </a:solidFill>
              <a:latin typeface="Open Sauce SemiBold" panose="020B0604020202020204" charset="0"/>
            </a:endParaRPr>
          </a:p>
        </p:txBody>
      </p:sp>
      <p:sp>
        <p:nvSpPr>
          <p:cNvPr id="34" name="TextBox 20"/>
          <p:cNvSpPr txBox="1"/>
          <p:nvPr/>
        </p:nvSpPr>
        <p:spPr>
          <a:xfrm>
            <a:off x="2821508" y="3347509"/>
            <a:ext cx="14909188" cy="129259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that </a:t>
            </a:r>
            <a:r>
              <a:rPr lang="en-US" sz="3500" spc="35" dirty="0">
                <a:solidFill>
                  <a:srgbClr val="111B1E"/>
                </a:solidFill>
                <a:latin typeface="Open Sauce SemiBold" panose="020B0604020202020204" charset="0"/>
              </a:rPr>
              <a:t>the observed relationship between X and Y didn't happen by chance </a:t>
            </a:r>
            <a:r>
              <a:rPr lang="en-US" sz="3500" spc="35" dirty="0" smtClean="0">
                <a:solidFill>
                  <a:srgbClr val="111B1E"/>
                </a:solidFill>
                <a:latin typeface="Open Sauce SemiBold" panose="020B0604020202020204" charset="0"/>
              </a:rPr>
              <a:t>alone</a:t>
            </a:r>
            <a:endParaRPr lang="en-US" sz="3500" spc="35" dirty="0">
              <a:solidFill>
                <a:srgbClr val="111B1E"/>
              </a:solidFill>
              <a:latin typeface="Open Sauce SemiBold" panose="020B0604020202020204" charset="0"/>
            </a:endParaRPr>
          </a:p>
        </p:txBody>
      </p:sp>
      <p:sp>
        <p:nvSpPr>
          <p:cNvPr id="35" name="TextBox 13"/>
          <p:cNvSpPr txBox="1"/>
          <p:nvPr/>
        </p:nvSpPr>
        <p:spPr>
          <a:xfrm>
            <a:off x="2785273"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4962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790888" y="5304874"/>
            <a:ext cx="14468412" cy="407803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In fig. 25–a we see strong linear association (correlation) between two variables, but this is not the case that ice cream sales increase is caused by larger numbers of sunglasses sold. There may be some other variable (like weather) influencing both of former variables (fig. 25–b), and, as we see, this relationship could be non-linear.</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2" name="Picture 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5273" y="1061701"/>
            <a:ext cx="14781104" cy="4300687"/>
          </a:xfrm>
          <a:prstGeom prst="rect">
            <a:avLst/>
          </a:prstGeom>
        </p:spPr>
      </p:pic>
      <p:sp>
        <p:nvSpPr>
          <p:cNvPr id="37" name="TextBox 3"/>
          <p:cNvSpPr txBox="1"/>
          <p:nvPr/>
        </p:nvSpPr>
        <p:spPr>
          <a:xfrm>
            <a:off x="2785273" y="38792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20</a:t>
            </a:r>
            <a:endParaRPr lang="en-US" sz="1600" spc="30" dirty="0">
              <a:solidFill>
                <a:srgbClr val="111B1E"/>
              </a:solidFill>
              <a:latin typeface="Open Sauce SemiBold"/>
            </a:endParaRPr>
          </a:p>
        </p:txBody>
      </p:sp>
      <p:sp>
        <p:nvSpPr>
          <p:cNvPr id="38" name="TextBox 37"/>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6" action="ppaction://hlinksldjump"/>
              </a:rPr>
              <a:t>Home</a:t>
            </a:r>
            <a:endParaRPr lang="en-US" sz="5496" b="1" dirty="0">
              <a:solidFill>
                <a:srgbClr val="FFFFFF"/>
              </a:solidFill>
              <a:latin typeface="League Spartan Italics"/>
            </a:endParaRPr>
          </a:p>
        </p:txBody>
      </p:sp>
      <p:sp>
        <p:nvSpPr>
          <p:cNvPr id="39"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7" action="ppaction://hlinksldjump"/>
              </a:rPr>
              <a:t>Beginning of the chapter</a:t>
            </a:r>
            <a:endParaRPr lang="en-US" sz="3096"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81709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8" name="TextBox 20"/>
          <p:cNvSpPr txBox="1"/>
          <p:nvPr/>
        </p:nvSpPr>
        <p:spPr>
          <a:xfrm>
            <a:off x="2798736" y="1495013"/>
            <a:ext cx="14468412" cy="5437386"/>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a:t>
            </a:r>
            <a:r>
              <a:rPr lang="en-US" sz="3600" spc="35" dirty="0" smtClean="0">
                <a:solidFill>
                  <a:srgbClr val="111B1E"/>
                </a:solidFill>
                <a:latin typeface="Open Sauce SemiBold" panose="020B0604020202020204" charset="0"/>
              </a:rPr>
              <a:t>pronounced </a:t>
            </a:r>
            <a:r>
              <a:rPr lang="en-US" sz="3600" spc="35" dirty="0">
                <a:solidFill>
                  <a:srgbClr val="111B1E"/>
                </a:solidFill>
                <a:latin typeface="Open Sauce SemiBold" panose="020B0604020202020204" charset="0"/>
              </a:rPr>
              <a:t>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1)</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Lack </a:t>
            </a:r>
            <a:r>
              <a:rPr lang="en-US" sz="3600" spc="35" dirty="0">
                <a:solidFill>
                  <a:srgbClr val="111B1E"/>
                </a:solidFill>
                <a:latin typeface="Open Sauce SemiBold" panose="020B0604020202020204" charset="0"/>
              </a:rPr>
              <a:t>of real association (correlation in broader sense) between variables. We are very prone to make connections between points. Not only between visual points, but also events separated by time intervals etc. We tend to notice co-occurrences of full moon and some events which happen due to chance, but do not account for non-occurrences.</a:t>
            </a:r>
          </a:p>
        </p:txBody>
      </p:sp>
      <p:sp>
        <p:nvSpPr>
          <p:cNvPr id="39" name="TextBox 3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20"/>
          <p:cNvSpPr txBox="1"/>
          <p:nvPr/>
        </p:nvSpPr>
        <p:spPr>
          <a:xfrm>
            <a:off x="2828233" y="7101056"/>
            <a:ext cx="14468412" cy="1295547"/>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2)</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a third variable Z, that causes X and Y.</a:t>
            </a:r>
          </a:p>
        </p:txBody>
      </p:sp>
      <p:sp>
        <p:nvSpPr>
          <p:cNvPr id="26" name="TextBox 13"/>
          <p:cNvSpPr txBox="1"/>
          <p:nvPr/>
        </p:nvSpPr>
        <p:spPr>
          <a:xfrm>
            <a:off x="2798736"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5772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181600" y="6602314"/>
            <a:ext cx="11582400" cy="581952"/>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20"/>
          <p:cNvSpPr txBox="1"/>
          <p:nvPr/>
        </p:nvSpPr>
        <p:spPr>
          <a:xfrm>
            <a:off x="2798736" y="1495013"/>
            <a:ext cx="14468412" cy="2718693"/>
          </a:xfrm>
          <a:prstGeom prst="rect">
            <a:avLst/>
          </a:prstGeom>
        </p:spPr>
        <p:txBody>
          <a:bodyPr wrap="square" lIns="0" tIns="0" rIns="0" bIns="0" rtlCol="0" anchor="t">
            <a:spAutoFit/>
          </a:bodyPr>
          <a:lstStyle/>
          <a:p>
            <a:pPr>
              <a:lnSpc>
                <a:spcPts val="5250"/>
              </a:lnSpc>
            </a:pPr>
            <a:r>
              <a:rPr lang="en-US" sz="3600" spc="35" dirty="0">
                <a:solidFill>
                  <a:srgbClr val="111B1E"/>
                </a:solidFill>
                <a:latin typeface="Open Sauce SemiBold" panose="020B0604020202020204" charset="0"/>
              </a:rPr>
              <a:t>Mistakenly pronounced causality usually occurs due to</a:t>
            </a:r>
            <a:r>
              <a:rPr lang="en-US" sz="3600" spc="35" dirty="0" smtClean="0">
                <a:solidFill>
                  <a:srgbClr val="111B1E"/>
                </a:solidFill>
                <a:latin typeface="Open Sauce SemiBold" panose="020B0604020202020204" charset="0"/>
              </a:rPr>
              <a:t>:</a:t>
            </a:r>
            <a:endParaRPr lang="lv-LV" sz="3600" spc="35" dirty="0" smtClean="0">
              <a:solidFill>
                <a:srgbClr val="111B1E"/>
              </a:solidFill>
              <a:latin typeface="Open Sauce SemiBold" panose="020B0604020202020204" charset="0"/>
            </a:endParaRPr>
          </a:p>
          <a:p>
            <a:pPr>
              <a:lnSpc>
                <a:spcPts val="5250"/>
              </a:lnSpc>
            </a:pPr>
            <a:endParaRPr lang="en-US" sz="3600" spc="35" dirty="0">
              <a:solidFill>
                <a:srgbClr val="111B1E"/>
              </a:solidFill>
              <a:latin typeface="Open Sauce SemiBold" panose="020B0604020202020204" charset="0"/>
            </a:endParaRPr>
          </a:p>
          <a:p>
            <a:pPr>
              <a:lnSpc>
                <a:spcPts val="5250"/>
              </a:lnSpc>
            </a:pPr>
            <a:r>
              <a:rPr lang="en-US" sz="3600" spc="35" dirty="0" smtClean="0">
                <a:solidFill>
                  <a:srgbClr val="111B1E"/>
                </a:solidFill>
                <a:latin typeface="Open Sauce SemiBold" panose="020B0604020202020204" charset="0"/>
              </a:rPr>
              <a:t>3)</a:t>
            </a:r>
            <a:r>
              <a:rPr lang="lv-LV" sz="3600" spc="35" dirty="0" smtClean="0">
                <a:solidFill>
                  <a:srgbClr val="111B1E"/>
                </a:solidFill>
                <a:latin typeface="Open Sauce SemiBold" panose="020B0604020202020204" charset="0"/>
              </a:rPr>
              <a:t> </a:t>
            </a:r>
            <a:r>
              <a:rPr lang="en-US" sz="3600" spc="35" dirty="0" smtClean="0">
                <a:solidFill>
                  <a:srgbClr val="111B1E"/>
                </a:solidFill>
                <a:latin typeface="Open Sauce SemiBold" panose="020B0604020202020204" charset="0"/>
              </a:rPr>
              <a:t>There </a:t>
            </a:r>
            <a:r>
              <a:rPr lang="en-US" sz="3600" spc="35" dirty="0">
                <a:solidFill>
                  <a:srgbClr val="111B1E"/>
                </a:solidFill>
                <a:latin typeface="Open Sauce SemiBold" panose="020B0604020202020204" charset="0"/>
              </a:rPr>
              <a:t>is a correlation, but it does not imply causation X–&gt;Y, as there is opposite causality Y causes X.</a:t>
            </a:r>
          </a:p>
        </p:txBody>
      </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20" name="TextBox 19"/>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20"/>
          <p:cNvSpPr txBox="1"/>
          <p:nvPr/>
        </p:nvSpPr>
        <p:spPr>
          <a:xfrm>
            <a:off x="2798736" y="4488959"/>
            <a:ext cx="14468412" cy="2718693"/>
          </a:xfrm>
          <a:prstGeom prst="rect">
            <a:avLst/>
          </a:prstGeom>
        </p:spPr>
        <p:txBody>
          <a:bodyPr wrap="square" lIns="0" tIns="0" rIns="0" bIns="0" rtlCol="0" anchor="t">
            <a:spAutoFit/>
          </a:bodyPr>
          <a:lstStyle/>
          <a:p>
            <a:pPr>
              <a:lnSpc>
                <a:spcPts val="5250"/>
              </a:lnSpc>
            </a:pPr>
            <a:r>
              <a:rPr lang="en-US" sz="3600" spc="35" dirty="0" smtClean="0">
                <a:solidFill>
                  <a:srgbClr val="111B1E"/>
                </a:solidFill>
                <a:latin typeface="Open Sauce SemiBold" panose="020B0604020202020204" charset="0"/>
              </a:rPr>
              <a:t>4</a:t>
            </a:r>
            <a:r>
              <a:rPr lang="en-US" sz="3600" spc="35" dirty="0">
                <a:solidFill>
                  <a:srgbClr val="111B1E"/>
                </a:solidFill>
                <a:latin typeface="Open Sauce SemiBold" panose="020B0604020202020204" charset="0"/>
              </a:rPr>
              <a:t>)</a:t>
            </a:r>
            <a:r>
              <a:rPr lang="lv-LV" sz="3600" spc="35" dirty="0">
                <a:solidFill>
                  <a:srgbClr val="111B1E"/>
                </a:solidFill>
                <a:latin typeface="Open Sauce SemiBold" panose="020B0604020202020204" charset="0"/>
              </a:rPr>
              <a:t> </a:t>
            </a:r>
            <a:r>
              <a:rPr lang="en-US" sz="3600" spc="35" dirty="0">
                <a:solidFill>
                  <a:srgbClr val="111B1E"/>
                </a:solidFill>
                <a:latin typeface="Open Sauce SemiBold" panose="020B0604020202020204" charset="0"/>
              </a:rPr>
              <a:t>There is a correlation, but it does not imply causation. If we have a lot of data we could find some spontaneous correlations due to randomness of data. Watch for these funny examples:  </a:t>
            </a:r>
            <a:r>
              <a:rPr lang="en-US" sz="3600" spc="35" dirty="0">
                <a:solidFill>
                  <a:srgbClr val="111B1E"/>
                </a:solidFill>
                <a:latin typeface="Open Sauce SemiBold" panose="020B0604020202020204" charset="0"/>
                <a:hlinkClick r:id="rId16"/>
              </a:rPr>
              <a:t>http://</a:t>
            </a:r>
            <a:r>
              <a:rPr lang="en-US" sz="3600" spc="35" dirty="0">
                <a:solidFill>
                  <a:srgbClr val="FF0000"/>
                </a:solidFill>
                <a:latin typeface="Open Sauce SemiBold" panose="020B0604020202020204" charset="0"/>
                <a:hlinkClick r:id="rId16"/>
              </a:rPr>
              <a:t>w</a:t>
            </a:r>
            <a:r>
              <a:rPr lang="en-US" sz="3600" spc="35" dirty="0">
                <a:solidFill>
                  <a:srgbClr val="111B1E"/>
                </a:solidFill>
                <a:latin typeface="Open Sauce SemiBold" panose="020B0604020202020204" charset="0"/>
                <a:hlinkClick r:id="rId16"/>
              </a:rPr>
              <a:t>ww.tylervigen.com/spurious-correlations</a:t>
            </a:r>
            <a:r>
              <a:rPr lang="en-US" sz="3600" spc="35" dirty="0">
                <a:solidFill>
                  <a:srgbClr val="111B1E"/>
                </a:solidFill>
                <a:latin typeface="Open Sauce SemiBold" panose="020B0604020202020204" charset="0"/>
              </a:rPr>
              <a:t>.</a:t>
            </a:r>
          </a:p>
        </p:txBody>
      </p:sp>
      <p:sp>
        <p:nvSpPr>
          <p:cNvPr id="33" name="TextBox 13"/>
          <p:cNvSpPr txBox="1"/>
          <p:nvPr/>
        </p:nvSpPr>
        <p:spPr>
          <a:xfrm>
            <a:off x="2798736" y="94552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49989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1028700" y="3366174"/>
            <a:ext cx="10795374" cy="6206827"/>
          </a:xfrm>
          <a:prstGeom prst="rect">
            <a:avLst/>
          </a:prstGeom>
        </p:spPr>
        <p:txBody>
          <a:bodyPr wrap="square" lIns="0" tIns="0" rIns="0" bIns="0" rtlCol="0" anchor="t">
            <a:spAutoFit/>
          </a:bodyPr>
          <a:lstStyle/>
          <a:p>
            <a:pPr>
              <a:lnSpc>
                <a:spcPts val="4350"/>
              </a:lnSpc>
            </a:pPr>
            <a:r>
              <a:rPr lang="en-US" sz="3100" spc="31" dirty="0">
                <a:solidFill>
                  <a:srgbClr val="111B1E"/>
                </a:solidFill>
                <a:latin typeface="Open Sauce SemiBold" panose="020B0604020202020204" charset="0"/>
              </a:rPr>
              <a:t>We will start with an example of logical argument sometimes attributed to Greek philosopher Aristotle (384. – 322. BCE), the key figure in the history of logic</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smtClean="0">
              <a:solidFill>
                <a:srgbClr val="111B1E"/>
              </a:solidFill>
              <a:latin typeface="Open Sauce SemiBold" panose="020B0604020202020204" charset="0"/>
            </a:endParaRPr>
          </a:p>
          <a:p>
            <a:pPr>
              <a:lnSpc>
                <a:spcPts val="4350"/>
              </a:lnSpc>
            </a:pPr>
            <a:r>
              <a:rPr lang="en-US" sz="3100" spc="31" dirty="0" smtClean="0">
                <a:solidFill>
                  <a:srgbClr val="111B1E"/>
                </a:solidFill>
                <a:latin typeface="Open Sauce SemiBold" panose="020B0604020202020204" charset="0"/>
              </a:rPr>
              <a:t>1.</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All </a:t>
            </a:r>
            <a:r>
              <a:rPr lang="en-US" sz="3100" spc="31" dirty="0">
                <a:solidFill>
                  <a:srgbClr val="111B1E"/>
                </a:solidFill>
                <a:latin typeface="Open Sauce SemiBold" panose="020B0604020202020204" charset="0"/>
              </a:rPr>
              <a:t>men are mortal</a:t>
            </a:r>
          </a:p>
          <a:p>
            <a:pPr>
              <a:lnSpc>
                <a:spcPts val="4350"/>
              </a:lnSpc>
            </a:pPr>
            <a:r>
              <a:rPr lang="en-US" sz="3100" spc="31" dirty="0" smtClean="0">
                <a:solidFill>
                  <a:srgbClr val="111B1E"/>
                </a:solidFill>
                <a:latin typeface="Open Sauce SemiBold" panose="020B0604020202020204" charset="0"/>
              </a:rPr>
              <a:t>2.</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Socrates </a:t>
            </a:r>
            <a:r>
              <a:rPr lang="en-US" sz="3100" spc="31" dirty="0">
                <a:solidFill>
                  <a:srgbClr val="111B1E"/>
                </a:solidFill>
                <a:latin typeface="Open Sauce SemiBold" panose="020B0604020202020204" charset="0"/>
              </a:rPr>
              <a:t>is a man</a:t>
            </a:r>
          </a:p>
          <a:p>
            <a:pPr>
              <a:lnSpc>
                <a:spcPts val="4350"/>
              </a:lnSpc>
            </a:pPr>
            <a:r>
              <a:rPr lang="en-US" sz="3100" spc="31" dirty="0" smtClean="0">
                <a:solidFill>
                  <a:srgbClr val="111B1E"/>
                </a:solidFill>
                <a:latin typeface="Open Sauce SemiBold" panose="020B0604020202020204" charset="0"/>
              </a:rPr>
              <a:t>3.</a:t>
            </a:r>
            <a:r>
              <a:rPr lang="lv-LV" sz="3100" spc="31" dirty="0" smtClean="0">
                <a:solidFill>
                  <a:srgbClr val="111B1E"/>
                </a:solidFill>
                <a:latin typeface="Open Sauce SemiBold" panose="020B0604020202020204" charset="0"/>
              </a:rPr>
              <a:t> </a:t>
            </a:r>
            <a:r>
              <a:rPr lang="en-US" sz="3100" spc="31" dirty="0" smtClean="0">
                <a:solidFill>
                  <a:srgbClr val="111B1E"/>
                </a:solidFill>
                <a:latin typeface="Open Sauce SemiBold" panose="020B0604020202020204" charset="0"/>
              </a:rPr>
              <a:t>Therefore</a:t>
            </a:r>
            <a:r>
              <a:rPr lang="en-US" sz="3100" spc="31" dirty="0">
                <a:solidFill>
                  <a:srgbClr val="111B1E"/>
                </a:solidFill>
                <a:latin typeface="Open Sauce SemiBold" panose="020B0604020202020204" charset="0"/>
              </a:rPr>
              <a:t>, Socrates is mortal</a:t>
            </a:r>
            <a:r>
              <a:rPr lang="en-US" sz="3100" spc="31" dirty="0" smtClean="0">
                <a:solidFill>
                  <a:srgbClr val="111B1E"/>
                </a:solidFill>
                <a:latin typeface="Open Sauce SemiBold" panose="020B0604020202020204" charset="0"/>
              </a:rPr>
              <a:t>.</a:t>
            </a:r>
            <a:endParaRPr lang="lv-LV" sz="3100" spc="31" dirty="0" smtClean="0">
              <a:solidFill>
                <a:srgbClr val="111B1E"/>
              </a:solidFill>
              <a:latin typeface="Open Sauce SemiBold" panose="020B0604020202020204" charset="0"/>
            </a:endParaRPr>
          </a:p>
          <a:p>
            <a:pPr>
              <a:lnSpc>
                <a:spcPts val="4350"/>
              </a:lnSpc>
            </a:pPr>
            <a:endParaRPr lang="lv-LV" sz="3100" spc="31" dirty="0">
              <a:solidFill>
                <a:srgbClr val="111B1E"/>
              </a:solidFill>
              <a:latin typeface="Open Sauce SemiBold" panose="020B0604020202020204" charset="0"/>
            </a:endParaRPr>
          </a:p>
          <a:p>
            <a:pPr>
              <a:lnSpc>
                <a:spcPts val="4350"/>
              </a:lnSpc>
            </a:pPr>
            <a:r>
              <a:rPr lang="en-US" sz="3100" spc="31" dirty="0">
                <a:solidFill>
                  <a:srgbClr val="111B1E"/>
                </a:solidFill>
                <a:latin typeface="Open Sauce SemiBold" panose="020B0604020202020204" charset="0"/>
              </a:rPr>
              <a:t>First two statements are called premises, third is a conclusion.</a:t>
            </a:r>
          </a:p>
          <a:p>
            <a:pPr>
              <a:lnSpc>
                <a:spcPts val="4350"/>
              </a:lnSpc>
            </a:pPr>
            <a:endParaRPr lang="en-US" sz="3100" spc="31" dirty="0">
              <a:solidFill>
                <a:srgbClr val="111B1E"/>
              </a:solidFill>
              <a:latin typeface="Open Sauce SemiBold" panose="020B0604020202020204" charset="0"/>
            </a:endParaRPr>
          </a:p>
        </p:txBody>
      </p:sp>
      <p:grpSp>
        <p:nvGrpSpPr>
          <p:cNvPr id="2" name="Group 2"/>
          <p:cNvGrpSpPr/>
          <p:nvPr/>
        </p:nvGrpSpPr>
        <p:grpSpPr>
          <a:xfrm>
            <a:off x="17016316" y="1271684"/>
            <a:ext cx="1271684" cy="1271684"/>
            <a:chOff x="0" y="0"/>
            <a:chExt cx="6350000" cy="6350000"/>
          </a:xfrm>
          <a:solidFill>
            <a:srgbClr val="00C2CB"/>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111B1E"/>
                </a:solidFill>
                <a:latin typeface="League Spartan Italics"/>
              </a:rPr>
              <a:t>Chapter </a:t>
            </a:r>
            <a:r>
              <a:rPr lang="lv-LV" sz="4000" b="1" spc="-96" dirty="0" smtClean="0">
                <a:solidFill>
                  <a:srgbClr val="111B1E"/>
                </a:solidFill>
                <a:latin typeface="League Spartan Italics"/>
              </a:rPr>
              <a:t>6</a:t>
            </a:r>
            <a:endParaRPr lang="en-US" sz="4000" b="1" spc="-96" dirty="0">
              <a:solidFill>
                <a:srgbClr val="111B1E"/>
              </a:solidFill>
              <a:latin typeface="League Spartan Italics"/>
            </a:endParaRPr>
          </a:p>
        </p:txBody>
      </p:sp>
      <p:sp>
        <p:nvSpPr>
          <p:cNvPr id="15" name="TextBox 15"/>
          <p:cNvSpPr txBox="1"/>
          <p:nvPr/>
        </p:nvSpPr>
        <p:spPr>
          <a:xfrm>
            <a:off x="1028700" y="2393959"/>
            <a:ext cx="12770135" cy="615553"/>
          </a:xfrm>
          <a:prstGeom prst="rect">
            <a:avLst/>
          </a:prstGeom>
        </p:spPr>
        <p:txBody>
          <a:bodyPr lIns="0" tIns="0" rIns="0" bIns="0" rtlCol="0" anchor="t">
            <a:spAutoFit/>
          </a:bodyPr>
          <a:lstStyle/>
          <a:p>
            <a:pPr>
              <a:lnSpc>
                <a:spcPts val="4800"/>
              </a:lnSpc>
            </a:pPr>
            <a:r>
              <a:rPr lang="lv-LV" sz="6000" spc="34" dirty="0" err="1" smtClean="0">
                <a:solidFill>
                  <a:srgbClr val="111B1E"/>
                </a:solidFill>
                <a:latin typeface="Open Sauce SemiBold Bold"/>
              </a:rPr>
              <a:t>Logic</a:t>
            </a:r>
            <a:endParaRPr lang="en-US" sz="6000" spc="34" dirty="0">
              <a:solidFill>
                <a:srgbClr val="111B1E"/>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rgbClr val="00C2CB"/>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
          <p:cNvSpPr txBox="1"/>
          <p:nvPr/>
        </p:nvSpPr>
        <p:spPr>
          <a:xfrm>
            <a:off x="13820632" y="1337825"/>
            <a:ext cx="8494773" cy="479940"/>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21</a:t>
            </a:r>
            <a:endParaRPr lang="en-US" sz="1600" spc="30" dirty="0">
              <a:solidFill>
                <a:srgbClr val="111B1E"/>
              </a:solidFill>
              <a:latin typeface="Open Sauce SemiBold"/>
            </a:endParaRPr>
          </a:p>
        </p:txBody>
      </p:sp>
      <p:sp>
        <p:nvSpPr>
          <p:cNvPr id="37" name="Oval 36">
            <a:hlinkClick r:id="rId8" action="ppaction://hlinksldjump"/>
          </p:cNvPr>
          <p:cNvSpPr/>
          <p:nvPr/>
        </p:nvSpPr>
        <p:spPr>
          <a:xfrm>
            <a:off x="12725400" y="2036809"/>
            <a:ext cx="3392427" cy="437738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8" action="ppaction://hlinksldjump"/>
          </p:cNvPr>
          <p:cNvSpPr/>
          <p:nvPr/>
        </p:nvSpPr>
        <p:spPr>
          <a:xfrm rot="16200000">
            <a:off x="13669709" y="2570647"/>
            <a:ext cx="1869164" cy="241747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6200000">
            <a:off x="13814260" y="3400215"/>
            <a:ext cx="967652" cy="95490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5"/>
          <p:cNvSpPr txBox="1"/>
          <p:nvPr/>
        </p:nvSpPr>
        <p:spPr>
          <a:xfrm>
            <a:off x="13395550" y="4890116"/>
            <a:ext cx="269685" cy="561949"/>
          </a:xfrm>
          <a:prstGeom prst="rect">
            <a:avLst/>
          </a:prstGeom>
        </p:spPr>
        <p:txBody>
          <a:bodyPr wrap="square" lIns="0" tIns="0" rIns="0" bIns="0" rtlCol="0" anchor="t">
            <a:spAutoFit/>
          </a:bodyPr>
          <a:lstStyle/>
          <a:p>
            <a:pPr>
              <a:lnSpc>
                <a:spcPts val="4800"/>
              </a:lnSpc>
            </a:pPr>
            <a:r>
              <a:rPr lang="lv-LV" sz="3400" spc="34" dirty="0">
                <a:solidFill>
                  <a:srgbClr val="111B1E"/>
                </a:solidFill>
                <a:latin typeface="Open Sauce SemiBold Bold"/>
              </a:rPr>
              <a:t>A</a:t>
            </a:r>
            <a:endParaRPr lang="en-US" sz="3400" spc="34" dirty="0">
              <a:solidFill>
                <a:srgbClr val="111B1E"/>
              </a:solidFill>
              <a:latin typeface="Open Sauce SemiBold Bold"/>
            </a:endParaRPr>
          </a:p>
        </p:txBody>
      </p:sp>
      <p:sp>
        <p:nvSpPr>
          <p:cNvPr id="41" name="TextBox 15"/>
          <p:cNvSpPr txBox="1"/>
          <p:nvPr/>
        </p:nvSpPr>
        <p:spPr>
          <a:xfrm>
            <a:off x="15096806" y="3393843"/>
            <a:ext cx="344427" cy="561949"/>
          </a:xfrm>
          <a:prstGeom prst="rect">
            <a:avLst/>
          </a:prstGeom>
        </p:spPr>
        <p:txBody>
          <a:bodyPr wrap="square" lIns="0" tIns="0" rIns="0" bIns="0" rtlCol="0" anchor="t">
            <a:spAutoFit/>
          </a:bodyPr>
          <a:lstStyle/>
          <a:p>
            <a:pPr>
              <a:lnSpc>
                <a:spcPts val="4800"/>
              </a:lnSpc>
            </a:pPr>
            <a:r>
              <a:rPr lang="lv-LV" sz="3400" b="1" spc="34" dirty="0">
                <a:solidFill>
                  <a:srgbClr val="111B1E"/>
                </a:solidFill>
                <a:latin typeface="Open Sauce SemiBold Bold"/>
              </a:rPr>
              <a:t>B</a:t>
            </a:r>
            <a:endParaRPr lang="en-US" sz="3400" b="1" spc="34" dirty="0">
              <a:solidFill>
                <a:srgbClr val="111B1E"/>
              </a:solidFill>
              <a:latin typeface="Open Sauce SemiBold Bold"/>
            </a:endParaRPr>
          </a:p>
        </p:txBody>
      </p:sp>
      <p:sp>
        <p:nvSpPr>
          <p:cNvPr id="42" name="TextBox 15"/>
          <p:cNvSpPr txBox="1"/>
          <p:nvPr/>
        </p:nvSpPr>
        <p:spPr>
          <a:xfrm>
            <a:off x="14128534" y="3586405"/>
            <a:ext cx="343610" cy="561949"/>
          </a:xfrm>
          <a:prstGeom prst="rect">
            <a:avLst/>
          </a:prstGeom>
        </p:spPr>
        <p:txBody>
          <a:bodyPr wrap="square" lIns="0" tIns="0" rIns="0" bIns="0" rtlCol="0" anchor="t">
            <a:spAutoFit/>
          </a:bodyPr>
          <a:lstStyle/>
          <a:p>
            <a:pPr>
              <a:lnSpc>
                <a:spcPts val="4800"/>
              </a:lnSpc>
            </a:pPr>
            <a:r>
              <a:rPr lang="lv-LV" sz="3400" spc="34" dirty="0" smtClean="0">
                <a:solidFill>
                  <a:srgbClr val="111B1E"/>
                </a:solidFill>
                <a:latin typeface="Open Sauce SemiBold Bold"/>
              </a:rPr>
              <a:t>C</a:t>
            </a:r>
            <a:endParaRPr lang="en-US" sz="3400" spc="34" dirty="0">
              <a:solidFill>
                <a:srgbClr val="111B1E"/>
              </a:solidFill>
              <a:latin typeface="Open Sauce SemiBold Bold"/>
            </a:endParaRPr>
          </a:p>
        </p:txBody>
      </p:sp>
      <p:sp>
        <p:nvSpPr>
          <p:cNvPr id="43" name="TextBox 14"/>
          <p:cNvSpPr txBox="1"/>
          <p:nvPr/>
        </p:nvSpPr>
        <p:spPr>
          <a:xfrm>
            <a:off x="13346463" y="6612842"/>
            <a:ext cx="2515656" cy="2257028"/>
          </a:xfrm>
          <a:prstGeom prst="rect">
            <a:avLst/>
          </a:prstGeom>
        </p:spPr>
        <p:txBody>
          <a:bodyPr wrap="square" lIns="0" tIns="0" rIns="0" bIns="0" rtlCol="0" anchor="t">
            <a:spAutoFit/>
          </a:bodyPr>
          <a:lstStyle/>
          <a:p>
            <a:pPr>
              <a:lnSpc>
                <a:spcPts val="4350"/>
              </a:lnSpc>
            </a:pPr>
            <a:r>
              <a:rPr lang="lv-LV" sz="3100" spc="31" dirty="0" smtClean="0">
                <a:solidFill>
                  <a:srgbClr val="111B1E"/>
                </a:solidFill>
                <a:latin typeface="Open Sauce SemiBold" panose="020B0604020202020204" charset="0"/>
              </a:rPr>
              <a:t>A – </a:t>
            </a:r>
            <a:r>
              <a:rPr lang="lv-LV" sz="3100" spc="31" dirty="0" err="1" smtClean="0">
                <a:solidFill>
                  <a:srgbClr val="111B1E"/>
                </a:solidFill>
                <a:latin typeface="Open Sauce SemiBold" panose="020B0604020202020204" charset="0"/>
              </a:rPr>
              <a:t>mortals</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B – </a:t>
            </a:r>
            <a:r>
              <a:rPr lang="lv-LV" sz="3100" spc="31" dirty="0" err="1" smtClean="0">
                <a:solidFill>
                  <a:srgbClr val="111B1E"/>
                </a:solidFill>
                <a:latin typeface="Open Sauce SemiBold" panose="020B0604020202020204" charset="0"/>
              </a:rPr>
              <a:t>men</a:t>
            </a:r>
            <a:endParaRPr lang="lv-LV" sz="3100" spc="31" dirty="0" smtClean="0">
              <a:solidFill>
                <a:srgbClr val="111B1E"/>
              </a:solidFill>
              <a:latin typeface="Open Sauce SemiBold" panose="020B0604020202020204" charset="0"/>
            </a:endParaRPr>
          </a:p>
          <a:p>
            <a:pPr>
              <a:lnSpc>
                <a:spcPts val="4350"/>
              </a:lnSpc>
            </a:pPr>
            <a:r>
              <a:rPr lang="lv-LV" sz="3100" spc="31" dirty="0" smtClean="0">
                <a:solidFill>
                  <a:srgbClr val="111B1E"/>
                </a:solidFill>
                <a:latin typeface="Open Sauce SemiBold" panose="020B0604020202020204" charset="0"/>
              </a:rPr>
              <a:t>C - </a:t>
            </a:r>
            <a:r>
              <a:rPr lang="lv-LV" sz="3100" spc="31" dirty="0" err="1" smtClean="0">
                <a:solidFill>
                  <a:srgbClr val="111B1E"/>
                </a:solidFill>
                <a:latin typeface="Open Sauce SemiBold" panose="020B0604020202020204" charset="0"/>
              </a:rPr>
              <a:t>Socrates</a:t>
            </a:r>
            <a:endParaRPr lang="en-US" sz="3100" spc="31" dirty="0">
              <a:solidFill>
                <a:srgbClr val="111B1E"/>
              </a:solidFill>
              <a:latin typeface="Open Sauce SemiBold" panose="020B0604020202020204" charset="0"/>
            </a:endParaRPr>
          </a:p>
          <a:p>
            <a:pPr>
              <a:lnSpc>
                <a:spcPts val="4350"/>
              </a:lnSpc>
            </a:pPr>
            <a:endParaRPr lang="en-US" sz="3100" spc="31" dirty="0">
              <a:solidFill>
                <a:srgbClr val="111B1E"/>
              </a:solidFill>
              <a:latin typeface="Open Sauce SemiBold" panose="020B0604020202020204" charset="0"/>
            </a:endParaRPr>
          </a:p>
        </p:txBody>
      </p:sp>
    </p:spTree>
    <p:extLst>
      <p:ext uri="{BB962C8B-B14F-4D97-AF65-F5344CB8AC3E}">
        <p14:creationId xmlns:p14="http://schemas.microsoft.com/office/powerpoint/2010/main" val="3326919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gn="ctr">
              <a:lnSpc>
                <a:spcPts val="4800"/>
              </a:lnSpc>
            </a:pPr>
            <a:r>
              <a:rPr lang="en-US" sz="3400" spc="34" dirty="0">
                <a:solidFill>
                  <a:srgbClr val="111B1E"/>
                </a:solidFill>
                <a:latin typeface="Open Sauce SemiBold" panose="020B0604020202020204" charset="0"/>
              </a:rPr>
              <a:t>An argument is a series of statements, called the premises, intended to determine the degree of truth of another statement, the conclusion</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“The aim of logic is the elaboration of a coherent system that allows us to investigate, classify, and evaluate good and bad forms of reasoning.”, (https://iep.utm.edu/aris-log/). Logic is reasoning conducted or assessed according to strict principles of validity.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algn="ctr">
              <a:lnSpc>
                <a:spcPts val="4800"/>
              </a:lnSpc>
            </a:pPr>
            <a:r>
              <a:rPr lang="en-US" sz="3400" spc="34" dirty="0">
                <a:solidFill>
                  <a:srgbClr val="111B1E"/>
                </a:solidFill>
                <a:latin typeface="Open Sauce SemiBold" panose="020B0604020202020204" charset="0"/>
              </a:rPr>
              <a:t>Propositional logic have a form of statements (propositions). Argument consist of premises and conclusion. Conclusion is a statement derived from one or more initial statements – premises. </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2/9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9223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7386638"/>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We are discussing deductive arguments here, those where we can obtain 100% true conclusion, if conditions are right (premises are true and argument has a valid form). There is an example for to see the difference between inductive and deductive argument:</a:t>
            </a:r>
          </a:p>
          <a:p>
            <a:pPr>
              <a:lnSpc>
                <a:spcPts val="4800"/>
              </a:lnSpc>
            </a:pPr>
            <a:r>
              <a:rPr lang="en-US" sz="3400" spc="34" dirty="0">
                <a:solidFill>
                  <a:srgbClr val="111B1E"/>
                </a:solidFill>
                <a:latin typeface="Open Sauce SemiBold Bold" panose="020B0604020202020204" charset="0"/>
              </a:rPr>
              <a:t>Inductive argument: </a:t>
            </a:r>
            <a:r>
              <a:rPr lang="en-US" sz="3400" spc="34" dirty="0">
                <a:solidFill>
                  <a:srgbClr val="111B1E"/>
                </a:solidFill>
                <a:latin typeface="Open Sauce SemiBold" panose="020B0604020202020204" charset="0"/>
              </a:rPr>
              <a:t>The first pencil I pulled from my bag is red. The second pencil I pulled from my bag is red. Therefore, (it is likely that) all the pencils in my bag are red.</a:t>
            </a:r>
          </a:p>
          <a:p>
            <a:pPr>
              <a:lnSpc>
                <a:spcPts val="4800"/>
              </a:lnSpc>
            </a:pPr>
            <a:r>
              <a:rPr lang="en-US" sz="3400" spc="34" dirty="0">
                <a:solidFill>
                  <a:srgbClr val="111B1E"/>
                </a:solidFill>
                <a:latin typeface="Open Sauce SemiBold Bold" panose="020B0604020202020204" charset="0"/>
              </a:rPr>
              <a:t>Deductive argument: </a:t>
            </a:r>
            <a:r>
              <a:rPr lang="en-US" sz="3400" spc="34" dirty="0">
                <a:solidFill>
                  <a:srgbClr val="111B1E"/>
                </a:solidFill>
                <a:latin typeface="Open Sauce SemiBold" panose="020B0604020202020204" charset="0"/>
              </a:rPr>
              <a:t>The first pencil I pulled from my bag is red. All the pencils in my bag are red. Therefore, the second pencil I pull from my bag will be red, too.</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rgbClr val="00C2CB"/>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3/9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736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7108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A deductive argument is said to be valid if and only if it takes a form that makes it impossible for the premises to be true and the conclusion nevertheless to be false</a:t>
            </a:r>
            <a:r>
              <a:rPr lang="en-US" sz="3400" spc="34" dirty="0" smtClean="0">
                <a:solidFill>
                  <a:srgbClr val="111B1E"/>
                </a:solidFill>
                <a:latin typeface="Open Sauce SemiBold" panose="020B0604020202020204" charset="0"/>
              </a:rPr>
              <a:t>.</a:t>
            </a:r>
            <a:endParaRPr lang="lv-LV" sz="3400" spc="34" dirty="0" smtClean="0">
              <a:solidFill>
                <a:srgbClr val="111B1E"/>
              </a:solidFill>
              <a:latin typeface="Open Sauce SemiBold" panose="020B0604020202020204" charset="0"/>
            </a:endParaRPr>
          </a:p>
          <a:p>
            <a:pPr>
              <a:lnSpc>
                <a:spcPts val="4800"/>
              </a:lnSpc>
            </a:pPr>
            <a:endParaRPr lang="en-US" sz="3400" spc="34" dirty="0">
              <a:solidFill>
                <a:srgbClr val="111B1E"/>
              </a:solidFill>
              <a:latin typeface="Open Sauce SemiBold" panose="020B0604020202020204" charset="0"/>
            </a:endParaRPr>
          </a:p>
          <a:p>
            <a:pPr>
              <a:lnSpc>
                <a:spcPts val="4800"/>
              </a:lnSpc>
            </a:pPr>
            <a:r>
              <a:rPr lang="en-US" sz="3400" spc="34" dirty="0">
                <a:solidFill>
                  <a:srgbClr val="111B1E"/>
                </a:solidFill>
                <a:latin typeface="Open Sauce SemiBold" panose="020B0604020202020204" charset="0"/>
              </a:rPr>
              <a:t>There are rules of logic. Historically these rules were obtained from </a:t>
            </a:r>
            <a:r>
              <a:rPr lang="en-US" sz="3400" spc="34" dirty="0" smtClean="0">
                <a:solidFill>
                  <a:srgbClr val="111B1E"/>
                </a:solidFill>
                <a:latin typeface="Open Sauce SemiBold" panose="020B0604020202020204" charset="0"/>
              </a:rPr>
              <a:t>analyzing </a:t>
            </a:r>
            <a:r>
              <a:rPr lang="en-US" sz="3400" spc="34" dirty="0">
                <a:solidFill>
                  <a:srgbClr val="111B1E"/>
                </a:solidFill>
                <a:latin typeface="Open Sauce SemiBold" panose="020B0604020202020204" charset="0"/>
              </a:rPr>
              <a:t>the practice of argumentation and critique </a:t>
            </a:r>
            <a:r>
              <a:rPr lang="en-US" sz="3400" spc="34" dirty="0" smtClean="0">
                <a:solidFill>
                  <a:srgbClr val="111B1E"/>
                </a:solidFill>
                <a:latin typeface="Open Sauce SemiBold" panose="020B0604020202020204" charset="0"/>
              </a:rPr>
              <a:t>(</a:t>
            </a:r>
            <a:r>
              <a:rPr lang="en-US" sz="3400" spc="34" dirty="0" err="1">
                <a:solidFill>
                  <a:srgbClr val="111B1E"/>
                </a:solidFill>
                <a:latin typeface="Open Sauce SemiBold" panose="020B0604020202020204" charset="0"/>
              </a:rPr>
              <a:t>Bensley</a:t>
            </a:r>
            <a:r>
              <a:rPr lang="en-US" sz="3400" spc="34" dirty="0">
                <a:solidFill>
                  <a:srgbClr val="111B1E"/>
                </a:solidFill>
                <a:latin typeface="Open Sauce SemiBold" panose="020B0604020202020204" charset="0"/>
              </a:rPr>
              <a:t>, 2011</a:t>
            </a:r>
            <a:r>
              <a:rPr lang="en-US" sz="3400" spc="34" dirty="0" smtClean="0">
                <a:solidFill>
                  <a:srgbClr val="111B1E"/>
                </a:solidFill>
                <a:latin typeface="Open Sauce SemiBold" panose="020B0604020202020204" charset="0"/>
              </a:rPr>
              <a:t>). </a:t>
            </a:r>
            <a:r>
              <a:rPr lang="en-US" sz="3400" spc="34" dirty="0">
                <a:solidFill>
                  <a:srgbClr val="111B1E"/>
                </a:solidFill>
                <a:latin typeface="Open Sauce SemiBold" panose="020B0604020202020204" charset="0"/>
              </a:rPr>
              <a:t>Thus one advice could be not to learn all these rules, but to use some evaluative technique, like Venn diagrams (fig. 26), to try to contradict validity of an argument by finding some possible relations between premises that don’t support the conclusion.</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3534125" y="9352158"/>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1680086" y="9336302"/>
            <a:ext cx="934842" cy="934842"/>
            <a:chOff x="0" y="0"/>
            <a:chExt cx="6350000" cy="6350000"/>
          </a:xfrm>
          <a:solidFill>
            <a:srgbClr val="FDC64C"/>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2628487" y="9347843"/>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4/9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5579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265696" cy="3308598"/>
          </a:xfrm>
          <a:prstGeom prst="rect">
            <a:avLst/>
          </a:prstGeom>
        </p:spPr>
        <p:txBody>
          <a:bodyPr lIns="0" tIns="0" rIns="0" bIns="0" rtlCol="0" anchor="t">
            <a:spAutoFit/>
          </a:bodyPr>
          <a:lstStyle/>
          <a:p>
            <a:pPr>
              <a:lnSpc>
                <a:spcPts val="8596"/>
              </a:lnSpc>
            </a:pPr>
            <a:r>
              <a:rPr lang="en-US" sz="7814" b="1" dirty="0">
                <a:solidFill>
                  <a:srgbClr val="111B1E"/>
                </a:solidFill>
                <a:latin typeface="League Spartan Italics"/>
              </a:rPr>
              <a:t>Chapter 1.</a:t>
            </a:r>
            <a:r>
              <a:rPr lang="en-US" sz="1172" b="1" dirty="0">
                <a:solidFill>
                  <a:srgbClr val="111B1E"/>
                </a:solidFill>
                <a:latin typeface="Arimo Italics"/>
              </a:rPr>
              <a:t> </a:t>
            </a:r>
          </a:p>
          <a:p>
            <a:pPr>
              <a:lnSpc>
                <a:spcPts val="8596"/>
              </a:lnSpc>
            </a:pPr>
            <a:endParaRPr lang="en-US" sz="1172" dirty="0">
              <a:solidFill>
                <a:srgbClr val="111B1E"/>
              </a:solidFill>
              <a:latin typeface="Arimo Italics"/>
            </a:endParaRPr>
          </a:p>
          <a:p>
            <a:pPr>
              <a:lnSpc>
                <a:spcPts val="8596"/>
              </a:lnSpc>
            </a:pPr>
            <a:endParaRPr lang="en-US" sz="1172" dirty="0">
              <a:solidFill>
                <a:srgbClr val="111B1E"/>
              </a:solidFill>
              <a:latin typeface="Arimo Italics"/>
            </a:endParaRPr>
          </a:p>
        </p:txBody>
      </p:sp>
      <p:grpSp>
        <p:nvGrpSpPr>
          <p:cNvPr id="3" name="Group 3"/>
          <p:cNvGrpSpPr/>
          <p:nvPr/>
        </p:nvGrpSpPr>
        <p:grpSpPr>
          <a:xfrm>
            <a:off x="0" y="7705789"/>
            <a:ext cx="2581211" cy="258121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6" name="Group 6"/>
          <p:cNvGrpSpPr/>
          <p:nvPr/>
        </p:nvGrpSpPr>
        <p:grpSpPr>
          <a:xfrm>
            <a:off x="3852895"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a:off x="3852895"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0" name="Group 10"/>
          <p:cNvGrpSpPr/>
          <p:nvPr/>
        </p:nvGrpSpPr>
        <p:grpSpPr>
          <a:xfrm>
            <a:off x="2581211" y="9015316"/>
            <a:ext cx="1271684" cy="127168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2" name="Group 12"/>
          <p:cNvGrpSpPr/>
          <p:nvPr/>
        </p:nvGrpSpPr>
        <p:grpSpPr>
          <a:xfrm>
            <a:off x="2581211" y="7743632"/>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997321" y="3408408"/>
            <a:ext cx="9169999" cy="4552950"/>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Naïve realism is our tendency to trust our senses, our perceptions, memories and thoughts too much. Erroneously we regard our own experience as a more trustful and valuable source of information than any other (e.g. findings of scientific research meta-analysis). There is a lot of evidence that we, all of us, humans, are much more fallible than we think. </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387868"/>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0" name="Group 20"/>
          <p:cNvGrpSpPr/>
          <p:nvPr/>
        </p:nvGrpSpPr>
        <p:grpSpPr>
          <a:xfrm>
            <a:off x="0" y="5684883"/>
            <a:ext cx="2011124" cy="2011124"/>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sp>
        <p:nvSpPr>
          <p:cNvPr id="25" name="TextBox 25"/>
          <p:cNvSpPr txBox="1"/>
          <p:nvPr/>
        </p:nvSpPr>
        <p:spPr>
          <a:xfrm>
            <a:off x="158287" y="6378869"/>
            <a:ext cx="1740825" cy="661848"/>
          </a:xfrm>
          <a:prstGeom prst="rect">
            <a:avLst/>
          </a:prstGeom>
        </p:spPr>
        <p:txBody>
          <a:bodyPr lIns="0" tIns="0" rIns="0" bIns="0" rtlCol="0" anchor="t">
            <a:spAutoFit/>
          </a:bodyPr>
          <a:lstStyle/>
          <a:p>
            <a:pPr algn="ctr">
              <a:lnSpc>
                <a:spcPts val="5463"/>
              </a:lnSpc>
            </a:pPr>
            <a:r>
              <a:rPr lang="en-US" sz="4552" b="1" dirty="0">
                <a:solidFill>
                  <a:srgbClr val="FFFFFF"/>
                </a:solidFill>
                <a:latin typeface="League Spartan Italics"/>
                <a:hlinkClick r:id="rId6" action="ppaction://hlinksldjump"/>
              </a:rPr>
              <a:t>Home</a:t>
            </a:r>
            <a:endParaRPr lang="en-US" sz="4552" b="1" dirty="0">
              <a:solidFill>
                <a:srgbClr val="FFFFFF"/>
              </a:solidFill>
              <a:latin typeface="League Spartan Italics"/>
            </a:endParaRPr>
          </a:p>
        </p:txBody>
      </p:sp>
      <p:sp>
        <p:nvSpPr>
          <p:cNvPr id="26" name="TextBox 2"/>
          <p:cNvSpPr txBox="1"/>
          <p:nvPr/>
        </p:nvSpPr>
        <p:spPr>
          <a:xfrm>
            <a:off x="6997321" y="1348860"/>
            <a:ext cx="10681079" cy="2705869"/>
          </a:xfrm>
          <a:prstGeom prst="rect">
            <a:avLst/>
          </a:prstGeom>
        </p:spPr>
        <p:txBody>
          <a:bodyPr wrap="square" lIns="0" tIns="0" rIns="0" bIns="0" rtlCol="0" anchor="t">
            <a:spAutoFit/>
          </a:bodyPr>
          <a:lstStyle/>
          <a:p>
            <a:pPr>
              <a:lnSpc>
                <a:spcPts val="6622"/>
              </a:lnSpc>
            </a:pPr>
            <a:r>
              <a:rPr lang="en-US" sz="8000" b="1" dirty="0" smtClean="0">
                <a:solidFill>
                  <a:srgbClr val="00C2CB"/>
                </a:solidFill>
                <a:latin typeface="League Spartan Italics"/>
              </a:rPr>
              <a:t>Perceptual </a:t>
            </a:r>
            <a:r>
              <a:rPr lang="en-US" sz="8000" b="1" dirty="0">
                <a:solidFill>
                  <a:srgbClr val="00C2CB"/>
                </a:solidFill>
                <a:latin typeface="League Spartan Italics"/>
              </a:rPr>
              <a:t>illusions and naïve realism</a:t>
            </a:r>
          </a:p>
          <a:p>
            <a:pPr>
              <a:lnSpc>
                <a:spcPts val="7922"/>
              </a:lnSpc>
            </a:pPr>
            <a:endParaRPr lang="en-US" sz="8000" b="1" dirty="0">
              <a:solidFill>
                <a:srgbClr val="00C2CB"/>
              </a:solidFill>
              <a:latin typeface="League Spartan Italics"/>
            </a:endParaRPr>
          </a:p>
        </p:txBody>
      </p:sp>
      <p:sp>
        <p:nvSpPr>
          <p:cNvPr id="2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407803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a:t>
            </a:r>
            <a:r>
              <a:rPr lang="en-US" sz="3500" i="1" spc="35" dirty="0">
                <a:solidFill>
                  <a:srgbClr val="111B1E"/>
                </a:solidFill>
                <a:latin typeface="Open Sauce SemiBold" panose="020B0604020202020204" charset="0"/>
              </a:rPr>
              <a:t>Explicit, analytic human reasoning, in contrast to intuitive reasoning, uniformly relies on a form of validity that allows distinguishing between valid and invalid arguments based on the existence of counterexamples to conclusions.” </a:t>
            </a:r>
            <a:endParaRPr lang="lv-LV" sz="3500" i="1"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Markovits</a:t>
            </a:r>
            <a:r>
              <a:rPr lang="en-US" sz="3500" spc="35" dirty="0">
                <a:solidFill>
                  <a:srgbClr val="111B1E"/>
                </a:solidFill>
                <a:latin typeface="Open Sauce SemiBold" panose="020B0604020202020204" charset="0"/>
              </a:rPr>
              <a:t>, 2014, 1</a:t>
            </a:r>
            <a:r>
              <a:rPr lang="en-US"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5/9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5934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sp>
        <p:nvSpPr>
          <p:cNvPr id="10" name="TextBox 10"/>
          <p:cNvSpPr txBox="1"/>
          <p:nvPr/>
        </p:nvSpPr>
        <p:spPr>
          <a:xfrm>
            <a:off x="2566357" y="5870116"/>
            <a:ext cx="13543298" cy="339836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Argument </a:t>
            </a:r>
            <a:r>
              <a:rPr lang="en-US" sz="3500" spc="35" dirty="0" err="1">
                <a:solidFill>
                  <a:srgbClr val="111B1E"/>
                </a:solidFill>
                <a:latin typeface="Open Sauce SemiBold" panose="020B0604020202020204" charset="0"/>
              </a:rPr>
              <a:t>Nr</a:t>
            </a:r>
            <a:r>
              <a:rPr lang="en-US" sz="3500" spc="35" dirty="0">
                <a:solidFill>
                  <a:srgbClr val="111B1E"/>
                </a:solidFill>
                <a:latin typeface="Open Sauce SemiBold" panose="020B0604020202020204" charset="0"/>
              </a:rPr>
              <a:t>. 1 (fig. </a:t>
            </a: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2</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sounds somewhat convincing, despite </a:t>
            </a:r>
            <a:r>
              <a:rPr lang="en-US" sz="3500" spc="35" dirty="0" smtClean="0">
                <a:solidFill>
                  <a:srgbClr val="111B1E"/>
                </a:solidFill>
                <a:latin typeface="Open Sauce SemiBold" panose="020B0604020202020204" charset="0"/>
              </a:rPr>
              <a:t>being </a:t>
            </a:r>
            <a:r>
              <a:rPr lang="en-US" sz="3500" spc="35" dirty="0">
                <a:solidFill>
                  <a:srgbClr val="111B1E"/>
                </a:solidFill>
                <a:latin typeface="Open Sauce SemiBold" panose="020B0604020202020204" charset="0"/>
              </a:rPr>
              <a:t>an invalid argument. With changing the premises and maintaining the form of the argument it was possible to show that this form of argument is invalid (as not some, but all trees are plants).</a:t>
            </a:r>
            <a:endParaRPr lang="lv-LV" sz="3500" spc="35"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7" name="TextBox 10"/>
          <p:cNvSpPr txBox="1"/>
          <p:nvPr/>
        </p:nvSpPr>
        <p:spPr>
          <a:xfrm>
            <a:off x="2581211" y="912992"/>
            <a:ext cx="11804258" cy="612925"/>
          </a:xfrm>
          <a:prstGeom prst="rect">
            <a:avLst/>
          </a:prstGeom>
        </p:spPr>
        <p:txBody>
          <a:bodyPr lIns="0" tIns="0" rIns="0" bIns="0" rtlCol="0" anchor="t">
            <a:spAutoFit/>
          </a:bodyPr>
          <a:lstStyle/>
          <a:p>
            <a:pPr>
              <a:lnSpc>
                <a:spcPts val="5250"/>
              </a:lnSpc>
            </a:pPr>
            <a:r>
              <a:rPr lang="lv-LV" sz="3500" spc="35" dirty="0" err="1" smtClean="0">
                <a:solidFill>
                  <a:srgbClr val="111B1E"/>
                </a:solidFill>
                <a:latin typeface="Open Sauce SemiBold" panose="020B0604020202020204" charset="0"/>
              </a:rPr>
              <a:t>Example</a:t>
            </a:r>
            <a:r>
              <a:rPr lang="lv-LV" sz="3500" spc="35" dirty="0" smtClean="0">
                <a:solidFill>
                  <a:srgbClr val="111B1E"/>
                </a:solidFill>
                <a:latin typeface="Open Sauce SemiBold" panose="020B0604020202020204" charset="0"/>
              </a:rPr>
              <a:t>:</a:t>
            </a:r>
            <a:endParaRPr lang="lv-LV" sz="3500" spc="35" dirty="0">
              <a:solidFill>
                <a:srgbClr val="111B1E"/>
              </a:solidFill>
              <a:latin typeface="Open Sauce SemiBold" panose="020B0604020202020204" charset="0"/>
            </a:endParaRPr>
          </a:p>
        </p:txBody>
      </p:sp>
      <p:pic>
        <p:nvPicPr>
          <p:cNvPr id="19" name="Picture 18">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25545" y="830925"/>
            <a:ext cx="10290021" cy="4678413"/>
          </a:xfrm>
          <a:prstGeom prst="rect">
            <a:avLst/>
          </a:prstGeom>
        </p:spPr>
      </p:pic>
      <p:sp>
        <p:nvSpPr>
          <p:cNvPr id="38" name="TextBox 3"/>
          <p:cNvSpPr txBox="1"/>
          <p:nvPr/>
        </p:nvSpPr>
        <p:spPr>
          <a:xfrm>
            <a:off x="5537027" y="5112646"/>
            <a:ext cx="10067055" cy="577081"/>
          </a:xfrm>
          <a:prstGeom prst="rect">
            <a:avLst/>
          </a:prstGeom>
        </p:spPr>
        <p:txBody>
          <a:bodyPr wrap="square" lIns="0" tIns="0" rIns="0" bIns="0" rtlCol="0" anchor="t">
            <a:spAutoFit/>
          </a:bodyPr>
          <a:lstStyle/>
          <a:p>
            <a:pPr algn="ctr">
              <a:lnSpc>
                <a:spcPts val="4500"/>
              </a:lnSpc>
            </a:pPr>
            <a:r>
              <a:rPr lang="en-US" sz="2000" spc="30" dirty="0">
                <a:solidFill>
                  <a:srgbClr val="111B1E"/>
                </a:solidFill>
                <a:latin typeface="Open Sauce SemiBold"/>
              </a:rPr>
              <a:t>Figure </a:t>
            </a:r>
            <a:r>
              <a:rPr lang="en-US" sz="2000" spc="30" dirty="0" smtClean="0">
                <a:solidFill>
                  <a:srgbClr val="111B1E"/>
                </a:solidFill>
                <a:latin typeface="Open Sauce SemiBold"/>
              </a:rPr>
              <a:t>2</a:t>
            </a:r>
            <a:r>
              <a:rPr lang="lv-LV" sz="2000" spc="30" dirty="0" smtClean="0">
                <a:solidFill>
                  <a:srgbClr val="111B1E"/>
                </a:solidFill>
                <a:latin typeface="Open Sauce SemiBold"/>
              </a:rPr>
              <a:t>2</a:t>
            </a:r>
            <a:endParaRPr lang="en-US" sz="2000" spc="30" dirty="0">
              <a:solidFill>
                <a:srgbClr val="111B1E"/>
              </a:solidFill>
              <a:latin typeface="Open Sauce SemiBold"/>
            </a:endParaRPr>
          </a:p>
        </p:txBody>
      </p:sp>
      <p:sp>
        <p:nvSpPr>
          <p:cNvPr id="39" name="TextBox 3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6" action="ppaction://hlinksldjump"/>
              </a:rPr>
              <a:t>Beginning of the chapter</a:t>
            </a:r>
            <a:endParaRPr lang="en-US" sz="3096" b="1" dirty="0">
              <a:solidFill>
                <a:srgbClr val="FFFFFF"/>
              </a:solidFill>
              <a:latin typeface="League Spartan Italics"/>
            </a:endParaRPr>
          </a:p>
        </p:txBody>
      </p:sp>
      <p:sp>
        <p:nvSpPr>
          <p:cNvPr id="28" name="TextBox 3"/>
          <p:cNvSpPr txBox="1"/>
          <p:nvPr/>
        </p:nvSpPr>
        <p:spPr>
          <a:xfrm>
            <a:off x="2599222" y="16202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6/9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8247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80142" y="-6278"/>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36325" y="2210417"/>
            <a:ext cx="2251675" cy="1125837"/>
          </a:xfrm>
          <a:prstGeom prst="rect">
            <a:avLst/>
          </a:prstGeom>
        </p:spPr>
      </p:pic>
      <p:sp>
        <p:nvSpPr>
          <p:cNvPr id="10" name="TextBox 10"/>
          <p:cNvSpPr txBox="1"/>
          <p:nvPr/>
        </p:nvSpPr>
        <p:spPr>
          <a:xfrm>
            <a:off x="3970657" y="2899490"/>
            <a:ext cx="11804258" cy="4078039"/>
          </a:xfrm>
          <a:prstGeom prst="rect">
            <a:avLst/>
          </a:prstGeom>
        </p:spPr>
        <p:txBody>
          <a:bodyPr lIns="0" tIns="0" rIns="0" bIns="0" rtlCol="0" anchor="t">
            <a:spAutoFit/>
          </a:bodyPr>
          <a:lstStyle/>
          <a:p>
            <a:pPr>
              <a:lnSpc>
                <a:spcPts val="5250"/>
              </a:lnSpc>
            </a:pPr>
            <a:r>
              <a:rPr lang="en-US" sz="4400" spc="35" dirty="0">
                <a:solidFill>
                  <a:srgbClr val="111B1E"/>
                </a:solidFill>
                <a:latin typeface="Open Sauce SemiBold Bold" panose="020B0604020202020204" charset="0"/>
              </a:rPr>
              <a:t>Task: </a:t>
            </a:r>
            <a:r>
              <a:rPr lang="en-US" sz="3500" spc="35" dirty="0">
                <a:solidFill>
                  <a:srgbClr val="111B1E"/>
                </a:solidFill>
                <a:latin typeface="Open Sauce SemiBold" panose="020B0604020202020204" charset="0"/>
              </a:rPr>
              <a:t>make some argument, consisting of two premises (with 3 concepts A, B and C in them) and a conclusion, about the topic “trees” yourself! Then try to </a:t>
            </a:r>
            <a:r>
              <a:rPr lang="en-US" sz="3500" spc="35" dirty="0" smtClean="0">
                <a:solidFill>
                  <a:srgbClr val="111B1E"/>
                </a:solidFill>
                <a:latin typeface="Open Sauce SemiBold" panose="020B0604020202020204" charset="0"/>
              </a:rPr>
              <a:t>analyze </a:t>
            </a:r>
            <a:r>
              <a:rPr lang="en-US" sz="3500" spc="35" dirty="0">
                <a:solidFill>
                  <a:srgbClr val="111B1E"/>
                </a:solidFill>
                <a:latin typeface="Open Sauce SemiBold" panose="020B0604020202020204" charset="0"/>
              </a:rPr>
              <a:t>validity of it’s form by drawing Venn diagrams for all possible relations between the 3 concepts in the premises!</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6589591" y="503171"/>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0"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7/9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24237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What one generally considers to be logic and logical in one's thinking is often at odds with any principles of formal logic. We are usually persuaded by arguments whose conclusion subjectively sounds plausible, regardless of its actual validity (Evans, </a:t>
            </a:r>
            <a:r>
              <a:rPr lang="en-US" sz="3500" spc="35" dirty="0" err="1">
                <a:solidFill>
                  <a:srgbClr val="111B1E"/>
                </a:solidFill>
                <a:latin typeface="Open Sauce SemiBold" panose="020B0604020202020204" charset="0"/>
              </a:rPr>
              <a:t>Barston</a:t>
            </a:r>
            <a:r>
              <a:rPr lang="en-US" sz="3500" spc="35" dirty="0">
                <a:solidFill>
                  <a:srgbClr val="111B1E"/>
                </a:solidFill>
                <a:latin typeface="Open Sauce SemiBold" panose="020B0604020202020204" charset="0"/>
              </a:rPr>
              <a:t>, &amp; Pollard, 1983). Confidence in the correctness of a judgment depends on the </a:t>
            </a:r>
            <a:r>
              <a:rPr lang="en-US" sz="3500" spc="35" dirty="0" err="1">
                <a:solidFill>
                  <a:srgbClr val="111B1E"/>
                </a:solidFill>
                <a:latin typeface="Open Sauce SemiBold" panose="020B0604020202020204" charset="0"/>
              </a:rPr>
              <a:t>consensuality</a:t>
            </a:r>
            <a:r>
              <a:rPr lang="en-US" sz="3500" spc="35" dirty="0">
                <a:solidFill>
                  <a:srgbClr val="111B1E"/>
                </a:solidFill>
                <a:latin typeface="Open Sauce SemiBold" panose="020B0604020202020204" charset="0"/>
              </a:rPr>
              <a:t> of the conclusion, on whether it coincides with the views of the majority (</a:t>
            </a:r>
            <a:r>
              <a:rPr lang="en-US" sz="3500" spc="35" dirty="0" err="1">
                <a:solidFill>
                  <a:srgbClr val="111B1E"/>
                </a:solidFill>
                <a:latin typeface="Open Sauce SemiBold" panose="020B0604020202020204" charset="0"/>
              </a:rPr>
              <a:t>Bajšanski</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Žauhar</a:t>
            </a:r>
            <a:r>
              <a:rPr lang="en-US" sz="3500" spc="35" dirty="0">
                <a:solidFill>
                  <a:srgbClr val="111B1E"/>
                </a:solidFill>
                <a:latin typeface="Open Sauce SemiBold" panose="020B0604020202020204" charset="0"/>
              </a:rPr>
              <a:t>, &amp; </a:t>
            </a:r>
            <a:r>
              <a:rPr lang="en-US" sz="3500" spc="35" dirty="0" err="1">
                <a:solidFill>
                  <a:srgbClr val="111B1E"/>
                </a:solidFill>
                <a:latin typeface="Open Sauce SemiBold" panose="020B0604020202020204" charset="0"/>
              </a:rPr>
              <a:t>Valerjev</a:t>
            </a:r>
            <a:r>
              <a:rPr lang="en-US" sz="3500" spc="35" dirty="0">
                <a:solidFill>
                  <a:srgbClr val="111B1E"/>
                </a:solidFill>
                <a:latin typeface="Open Sauce SemiBold" panose="020B0604020202020204" charset="0"/>
              </a:rPr>
              <a:t>, 2019).</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8/9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1221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01867" y="5395278"/>
            <a:ext cx="7696200"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6200000">
            <a:off x="16599244" y="562919"/>
            <a:ext cx="2251675" cy="1125837"/>
          </a:xfrm>
          <a:prstGeom prst="rect">
            <a:avLst/>
          </a:prstGeom>
        </p:spPr>
      </p:pic>
      <p:sp>
        <p:nvSpPr>
          <p:cNvPr id="10" name="TextBox 10"/>
          <p:cNvSpPr txBox="1"/>
          <p:nvPr/>
        </p:nvSpPr>
        <p:spPr>
          <a:xfrm>
            <a:off x="3322027" y="1283191"/>
            <a:ext cx="11804258" cy="8156079"/>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Because of that, and other quirks of our thinking, there are a lot of ways we fall for the lack of logic in our reasoning. And a lot of times we are elaborating on the invalid logic for to convince ourselves and others. More on that by searching for “logical fallacies”, or here</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gn="ctr">
              <a:lnSpc>
                <a:spcPts val="5250"/>
              </a:lnSpc>
            </a:pPr>
            <a:r>
              <a:rPr lang="en-US"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hlinkClick r:id="rId6"/>
              </a:rPr>
              <a:t>https</a:t>
            </a:r>
            <a:r>
              <a:rPr lang="en-US" sz="3500" spc="35" dirty="0">
                <a:solidFill>
                  <a:srgbClr val="111B1E"/>
                </a:solidFill>
                <a:latin typeface="Open Sauce SemiBold" panose="020B0604020202020204" charset="0"/>
                <a:hlinkClick r:id="rId6"/>
              </a:rPr>
              <a:t>://yourlogicalfallacyis.com/</a:t>
            </a:r>
            <a:endParaRPr lang="en-US" sz="3500" spc="35" dirty="0">
              <a:solidFill>
                <a:srgbClr val="111B1E"/>
              </a:solidFill>
              <a:latin typeface="Open Sauce SemiBold" panose="020B0604020202020204" charset="0"/>
            </a:endParaRPr>
          </a:p>
          <a:p>
            <a:pPr algn="ctr">
              <a:lnSpc>
                <a:spcPts val="5250"/>
              </a:lnSpc>
            </a:pPr>
            <a:r>
              <a:rPr lang="en-US" sz="3500" spc="35" dirty="0">
                <a:solidFill>
                  <a:srgbClr val="111B1E"/>
                </a:solidFill>
                <a:latin typeface="Open Sauce SemiBold" panose="020B0604020202020204" charset="0"/>
              </a:rPr>
              <a:t>One of the major sources of errors, when we try to have an argumentation, is having unstated assumptions. True logical argument uses exclusively the information explicitly stated in the premises. </a:t>
            </a:r>
          </a:p>
        </p:txBody>
      </p:sp>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9"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6</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Logic</a:t>
            </a:r>
            <a:r>
              <a:rPr lang="lv-LV" b="1" dirty="0" smtClean="0">
                <a:solidFill>
                  <a:srgbClr val="00C2CB"/>
                </a:solidFill>
                <a:latin typeface="League Spartan Italics"/>
              </a:rPr>
              <a:t> 9/9</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9712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ounded Rectangle 10"/>
          <p:cNvSpPr/>
          <p:nvPr/>
        </p:nvSpPr>
        <p:spPr>
          <a:xfrm>
            <a:off x="10439400" y="8595681"/>
            <a:ext cx="2987777" cy="52514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p:cNvSpPr txBox="1"/>
          <p:nvPr/>
        </p:nvSpPr>
        <p:spPr>
          <a:xfrm>
            <a:off x="10566400" y="8011869"/>
            <a:ext cx="6019800" cy="1692771"/>
          </a:xfrm>
          <a:prstGeom prst="rect">
            <a:avLst/>
          </a:prstGeom>
        </p:spPr>
        <p:txBody>
          <a:bodyPr wrap="square" lIns="0" tIns="0" rIns="0" bIns="0" rtlCol="0" anchor="t">
            <a:spAutoFit/>
          </a:bodyPr>
          <a:lstStyle/>
          <a:p>
            <a:pPr>
              <a:lnSpc>
                <a:spcPts val="4350"/>
              </a:lnSpc>
            </a:pPr>
            <a:r>
              <a:rPr lang="en-US" sz="3600" spc="31" dirty="0">
                <a:latin typeface="Open Sauce SemiBold" panose="020B0604020202020204" charset="0"/>
              </a:rPr>
              <a:t>See, what’s going on in </a:t>
            </a:r>
            <a:r>
              <a:rPr lang="en-US" sz="3600" spc="31" dirty="0" smtClean="0">
                <a:latin typeface="Open Sauce SemiBold" panose="020B0604020202020204" charset="0"/>
                <a:hlinkClick r:id="" action="ppaction://hlinkshowjump?jump=nextslide"/>
              </a:rPr>
              <a:t>this cartoon </a:t>
            </a:r>
            <a:r>
              <a:rPr lang="en-US" sz="3600" spc="31" dirty="0">
                <a:latin typeface="Open Sauce SemiBold" panose="020B0604020202020204" charset="0"/>
              </a:rPr>
              <a:t>, and how it is related to knowledge?</a:t>
            </a:r>
          </a:p>
        </p:txBody>
      </p:sp>
      <p:grpSp>
        <p:nvGrpSpPr>
          <p:cNvPr id="6" name="Group 6"/>
          <p:cNvGrpSpPr/>
          <p:nvPr/>
        </p:nvGrpSpPr>
        <p:grpSpPr>
          <a:xfrm>
            <a:off x="17008562" y="9015316"/>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7005724" y="7743632"/>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89376" y="-32084"/>
            <a:ext cx="11120358" cy="1184363"/>
          </a:xfrm>
          <a:prstGeom prst="rect">
            <a:avLst/>
          </a:prstGeom>
        </p:spPr>
        <p:txBody>
          <a:bodyPr lIns="0" tIns="0" rIns="0" bIns="0" rtlCol="0" anchor="t">
            <a:spAutoFit/>
          </a:bodyPr>
          <a:lstStyle/>
          <a:p>
            <a:pPr>
              <a:lnSpc>
                <a:spcPts val="11135"/>
              </a:lnSpc>
            </a:pPr>
            <a:r>
              <a:rPr lang="en-US" sz="4000" b="1" spc="-96" dirty="0">
                <a:latin typeface="League Spartan Italics"/>
              </a:rPr>
              <a:t>Chapter </a:t>
            </a:r>
            <a:r>
              <a:rPr lang="lv-LV" sz="4000" b="1" spc="-96" dirty="0">
                <a:latin typeface="League Spartan Italics"/>
              </a:rPr>
              <a:t>7</a:t>
            </a:r>
            <a:endParaRPr lang="en-US" sz="4000" b="1" spc="-96" dirty="0">
              <a:latin typeface="League Spartan Italics"/>
            </a:endParaRPr>
          </a:p>
        </p:txBody>
      </p:sp>
      <p:sp>
        <p:nvSpPr>
          <p:cNvPr id="14" name="TextBox 14"/>
          <p:cNvSpPr txBox="1"/>
          <p:nvPr/>
        </p:nvSpPr>
        <p:spPr>
          <a:xfrm>
            <a:off x="1053281" y="2752582"/>
            <a:ext cx="8395519" cy="6771084"/>
          </a:xfrm>
          <a:prstGeom prst="rect">
            <a:avLst/>
          </a:prstGeom>
        </p:spPr>
        <p:txBody>
          <a:bodyPr wrap="square" lIns="0" tIns="0" rIns="0" bIns="0" rtlCol="0" anchor="t">
            <a:spAutoFit/>
          </a:bodyPr>
          <a:lstStyle/>
          <a:p>
            <a:pPr>
              <a:lnSpc>
                <a:spcPts val="4350"/>
              </a:lnSpc>
            </a:pPr>
            <a:r>
              <a:rPr lang="en-US" sz="3100" spc="31" dirty="0">
                <a:latin typeface="Open Sauce SemiBold" panose="020B0604020202020204" charset="0"/>
              </a:rPr>
              <a:t>We all assume that our beliefs are well justified and true, that means, they correspond to reality, to how things really are. As we showed earlier, this could not be true in all the cases, due to fallibility of our thinking. But wouldn't it be good if it were? That is why the classical definition is that knowledge is justified true belief. Despite not being a perfect definition, more being a good assumption, this is the best and most useful definition of knowledge (fig. 28) we have so far.</a:t>
            </a:r>
          </a:p>
        </p:txBody>
      </p:sp>
      <p:pic>
        <p:nvPicPr>
          <p:cNvPr id="10" name="Picture 9">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29" y="2270938"/>
            <a:ext cx="7460113" cy="5595085"/>
          </a:xfrm>
          <a:prstGeom prst="rect">
            <a:avLst/>
          </a:prstGeom>
        </p:spPr>
      </p:pic>
      <p:grpSp>
        <p:nvGrpSpPr>
          <p:cNvPr id="4" name="Group 4"/>
          <p:cNvGrpSpPr/>
          <p:nvPr/>
        </p:nvGrpSpPr>
        <p:grpSpPr>
          <a:xfrm>
            <a:off x="17002886" y="6471948"/>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15" name="TextBox 15"/>
          <p:cNvSpPr txBox="1"/>
          <p:nvPr/>
        </p:nvSpPr>
        <p:spPr>
          <a:xfrm>
            <a:off x="1053281" y="1351969"/>
            <a:ext cx="14262919" cy="1254126"/>
          </a:xfrm>
          <a:prstGeom prst="rect">
            <a:avLst/>
          </a:prstGeom>
        </p:spPr>
        <p:txBody>
          <a:bodyPr wrap="square" lIns="0" tIns="0" rIns="0" bIns="0" rtlCol="0" anchor="t">
            <a:spAutoFit/>
          </a:bodyPr>
          <a:lstStyle/>
          <a:p>
            <a:pPr>
              <a:lnSpc>
                <a:spcPts val="4800"/>
              </a:lnSpc>
            </a:pPr>
            <a:r>
              <a:rPr lang="en-US" sz="6000" spc="34" dirty="0">
                <a:latin typeface="Open Sauce SemiBold Bold"/>
              </a:rPr>
              <a:t>Justified true belief and culture of discussion</a:t>
            </a:r>
          </a:p>
        </p:txBody>
      </p:sp>
      <p:sp>
        <p:nvSpPr>
          <p:cNvPr id="36" name="TextBox 3"/>
          <p:cNvSpPr txBox="1"/>
          <p:nvPr/>
        </p:nvSpPr>
        <p:spPr>
          <a:xfrm>
            <a:off x="12496800" y="1948953"/>
            <a:ext cx="9753600" cy="577081"/>
          </a:xfrm>
          <a:prstGeom prst="rect">
            <a:avLst/>
          </a:prstGeom>
        </p:spPr>
        <p:txBody>
          <a:bodyPr wrap="square" lIns="0" tIns="0" rIns="0" bIns="0" rtlCol="0" anchor="t">
            <a:spAutoFit/>
          </a:bodyPr>
          <a:lstStyle/>
          <a:p>
            <a:pPr>
              <a:lnSpc>
                <a:spcPts val="4500"/>
              </a:lnSpc>
            </a:pPr>
            <a:r>
              <a:rPr lang="en-US" sz="1600" spc="30" dirty="0">
                <a:solidFill>
                  <a:srgbClr val="111B1E"/>
                </a:solidFill>
                <a:latin typeface="Open Sauce SemiBold"/>
              </a:rPr>
              <a:t>Figure </a:t>
            </a:r>
            <a:r>
              <a:rPr lang="en-US" sz="1600" spc="30" dirty="0" smtClean="0">
                <a:solidFill>
                  <a:srgbClr val="111B1E"/>
                </a:solidFill>
                <a:latin typeface="Open Sauce SemiBold"/>
              </a:rPr>
              <a:t>2</a:t>
            </a:r>
            <a:r>
              <a:rPr lang="lv-LV" sz="1600" spc="30" dirty="0" smtClean="0">
                <a:solidFill>
                  <a:srgbClr val="111B1E"/>
                </a:solidFill>
                <a:latin typeface="Open Sauce SemiBold"/>
              </a:rPr>
              <a:t>3</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337852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49"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7720643"/>
            <a:ext cx="2566357" cy="2566357"/>
          </a:xfrm>
          <a:prstGeom prst="rect">
            <a:avLst/>
          </a:prstGeom>
        </p:spPr>
      </p:pic>
      <p:grpSp>
        <p:nvGrpSpPr>
          <p:cNvPr id="50" name="Group 26"/>
          <p:cNvGrpSpPr/>
          <p:nvPr/>
        </p:nvGrpSpPr>
        <p:grpSpPr>
          <a:xfrm rot="5400000">
            <a:off x="2542385" y="9084247"/>
            <a:ext cx="1202753" cy="1202753"/>
            <a:chOff x="0" y="0"/>
            <a:chExt cx="6350000" cy="6350000"/>
          </a:xfrm>
        </p:grpSpPr>
        <p:sp>
          <p:nvSpPr>
            <p:cNvPr id="51"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5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8"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3677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rot="5400000">
            <a:off x="16065130" y="1219"/>
            <a:ext cx="2251675" cy="2249237"/>
            <a:chOff x="0" y="0"/>
            <a:chExt cx="218406" cy="218169"/>
          </a:xfrm>
        </p:grpSpPr>
        <p:sp>
          <p:nvSpPr>
            <p:cNvPr id="38" name="Freeform 38"/>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419" y="1028700"/>
            <a:ext cx="12991255" cy="7315200"/>
          </a:xfrm>
          <a:prstGeom prst="rect">
            <a:avLst/>
          </a:prstGeom>
        </p:spPr>
      </p:pic>
      <p:pic>
        <p:nvPicPr>
          <p:cNvPr id="43"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44" name="Group 15"/>
          <p:cNvGrpSpPr/>
          <p:nvPr/>
        </p:nvGrpSpPr>
        <p:grpSpPr>
          <a:xfrm>
            <a:off x="14015620" y="8903438"/>
            <a:ext cx="1404247" cy="1403929"/>
            <a:chOff x="0" y="0"/>
            <a:chExt cx="376691" cy="376606"/>
          </a:xfrm>
        </p:grpSpPr>
        <p:sp>
          <p:nvSpPr>
            <p:cNvPr id="45"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46" name="Group 17"/>
          <p:cNvGrpSpPr/>
          <p:nvPr/>
        </p:nvGrpSpPr>
        <p:grpSpPr>
          <a:xfrm>
            <a:off x="13078694" y="9372521"/>
            <a:ext cx="934842" cy="934842"/>
            <a:chOff x="0" y="0"/>
            <a:chExt cx="6350000" cy="6350000"/>
          </a:xfrm>
        </p:grpSpPr>
        <p:sp>
          <p:nvSpPr>
            <p:cNvPr id="47"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4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 name="Picture 1">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20" y="1028700"/>
            <a:ext cx="12991254" cy="7315199"/>
          </a:xfrm>
          <a:prstGeom prst="rect">
            <a:avLst/>
          </a:prstGeom>
        </p:spPr>
      </p:pic>
      <p:pic>
        <p:nvPicPr>
          <p:cNvPr id="16"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400000">
            <a:off x="0" y="7720643"/>
            <a:ext cx="2566357" cy="2566357"/>
          </a:xfrm>
          <a:prstGeom prst="rect">
            <a:avLst/>
          </a:prstGeom>
        </p:spPr>
      </p:pic>
      <p:grpSp>
        <p:nvGrpSpPr>
          <p:cNvPr id="17" name="Group 26"/>
          <p:cNvGrpSpPr/>
          <p:nvPr/>
        </p:nvGrpSpPr>
        <p:grpSpPr>
          <a:xfrm rot="5400000">
            <a:off x="2542385" y="9084247"/>
            <a:ext cx="1202753" cy="1202753"/>
            <a:chOff x="0" y="0"/>
            <a:chExt cx="6350000" cy="6350000"/>
          </a:xfrm>
        </p:grpSpPr>
        <p:sp>
          <p:nvSpPr>
            <p:cNvPr id="1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1836419" y="3783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22654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62400" y="3217053"/>
            <a:ext cx="11804258" cy="4078039"/>
          </a:xfrm>
          <a:prstGeom prst="rect">
            <a:avLst/>
          </a:prstGeom>
        </p:spPr>
        <p:txBody>
          <a:bodyPr lIns="0" tIns="0" rIns="0" bIns="0" rtlCol="0" anchor="t">
            <a:spAutoFit/>
          </a:bodyPr>
          <a:lstStyle/>
          <a:p>
            <a:pPr>
              <a:lnSpc>
                <a:spcPts val="5250"/>
              </a:lnSpc>
            </a:pPr>
            <a:r>
              <a:rPr lang="en-US" sz="5400" spc="35" dirty="0" smtClean="0">
                <a:solidFill>
                  <a:srgbClr val="111B1E"/>
                </a:solidFill>
                <a:latin typeface="Open Sauce SemiBold Bold" panose="020B0604020202020204" charset="0"/>
              </a:rPr>
              <a:t>Answer: </a:t>
            </a:r>
            <a:r>
              <a:rPr lang="en-US" sz="3500" spc="35" dirty="0">
                <a:solidFill>
                  <a:srgbClr val="111B1E"/>
                </a:solidFill>
                <a:latin typeface="Open Sauce SemiBold" panose="020B0604020202020204" charset="0"/>
              </a:rPr>
              <a:t>There is a mistake of trying to divert attention from non </a:t>
            </a:r>
            <a:r>
              <a:rPr lang="en-US" sz="3500" spc="35" dirty="0" smtClean="0">
                <a:solidFill>
                  <a:srgbClr val="111B1E"/>
                </a:solidFill>
                <a:latin typeface="Open Sauce SemiBold" panose="020B0604020202020204" charset="0"/>
              </a:rPr>
              <a:t>existent </a:t>
            </a:r>
            <a:r>
              <a:rPr lang="en-US" sz="3500" spc="35" dirty="0">
                <a:solidFill>
                  <a:srgbClr val="111B1E"/>
                </a:solidFill>
                <a:latin typeface="Open Sauce SemiBold" panose="020B0604020202020204" charset="0"/>
              </a:rPr>
              <a:t>justification (lack of evidence) to the hypothetical truthfulness. The answer without this mistake would be: “OK, I don’t know either. But we could try to get some evidence, if we somehow will check the timing of those lights.”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42385" y="9084247"/>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941224" y="9518151"/>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35634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226534"/>
            <a:ext cx="1562293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all have a lot of false beliefs, but despite that fact, we always tend to think that we don’t hold any single believe that is false, and that is not justified. We seek, and we are responsive almost only to the information, that confirms our existing beliefs. This is confirmation bias. We are able to ignore massive amount of evidence against our cherished beliefs. This is the number one reason why we need science as a very special fact finding process, that greatly differs from the natural thinking of an individual. In chapter 3 You will find an example of what difference this makes.</a:t>
            </a:r>
          </a:p>
        </p:txBody>
      </p:sp>
      <p:grpSp>
        <p:nvGrpSpPr>
          <p:cNvPr id="4" name="Group 4"/>
          <p:cNvGrpSpPr/>
          <p:nvPr/>
        </p:nvGrpSpPr>
        <p:grpSpPr>
          <a:xfrm>
            <a:off x="0" y="7689644"/>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a:off x="4546988" y="9391796"/>
            <a:ext cx="895204" cy="89520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66357" y="8275371"/>
            <a:ext cx="1980631" cy="1980631"/>
          </a:xfrm>
          <a:prstGeom prst="rect">
            <a:avLst/>
          </a:prstGeom>
        </p:spPr>
      </p:pic>
      <p:sp>
        <p:nvSpPr>
          <p:cNvPr id="9" name="TextBox 9"/>
          <p:cNvSpPr txBox="1"/>
          <p:nvPr/>
        </p:nvSpPr>
        <p:spPr>
          <a:xfrm>
            <a:off x="6124194" y="9451573"/>
            <a:ext cx="4426342" cy="259624"/>
          </a:xfrm>
          <a:prstGeom prst="rect">
            <a:avLst/>
          </a:prstGeom>
        </p:spPr>
        <p:txBody>
          <a:bodyPr lIns="0" tIns="0" rIns="0" bIns="0" rtlCol="0" anchor="t">
            <a:spAutoFit/>
          </a:bodyPr>
          <a:lstStyle/>
          <a:p>
            <a:pPr algn="ctr">
              <a:lnSpc>
                <a:spcPts val="2100"/>
              </a:lnSpc>
              <a:spcBef>
                <a:spcPct val="0"/>
              </a:spcBef>
            </a:pPr>
            <a:r>
              <a:rPr lang="en-US" sz="1400" spc="196">
                <a:solidFill>
                  <a:srgbClr val="FFFFFF"/>
                </a:solidFill>
                <a:latin typeface="Open Sauce SemiBold"/>
              </a:rPr>
              <a:t>Team Latvia</a:t>
            </a:r>
          </a:p>
        </p:txBody>
      </p:sp>
      <p:sp>
        <p:nvSpPr>
          <p:cNvPr id="10" name="TextBox 10">
            <a:hlinkClick r:id="rId4" action="ppaction://hlinksldjump"/>
          </p:cNvPr>
          <p:cNvSpPr txBox="1"/>
          <p:nvPr/>
        </p:nvSpPr>
        <p:spPr>
          <a:xfrm>
            <a:off x="229290" y="8474774"/>
            <a:ext cx="2107776" cy="846386"/>
          </a:xfrm>
          <a:prstGeom prst="rect">
            <a:avLst/>
          </a:prstGeom>
        </p:spPr>
        <p:txBody>
          <a:bodyPr lIns="0" tIns="0" rIns="0" bIns="0" rtlCol="0" anchor="t">
            <a:spAutoFit/>
          </a:bodyPr>
          <a:lstStyle/>
          <a:p>
            <a:pPr algn="ctr">
              <a:lnSpc>
                <a:spcPts val="6614"/>
              </a:lnSpc>
            </a:pPr>
            <a:r>
              <a:rPr lang="en-US" sz="5512" b="1" dirty="0">
                <a:solidFill>
                  <a:srgbClr val="FFFFFF"/>
                </a:solidFill>
                <a:latin typeface="League Spartan Italics"/>
                <a:hlinkClick r:id="" action="ppaction://hlinkshowjump?jump=nextslide"/>
              </a:rPr>
              <a:t>Home</a:t>
            </a:r>
            <a:endParaRPr lang="en-US" sz="5512" b="1" dirty="0">
              <a:solidFill>
                <a:srgbClr val="FFFFFF"/>
              </a:solidFill>
              <a:latin typeface="League Spartan Italics"/>
            </a:endParaRP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12" name="Group 12"/>
          <p:cNvGrpSpPr/>
          <p:nvPr/>
        </p:nvGrpSpPr>
        <p:grpSpPr>
          <a:xfrm>
            <a:off x="14015619" y="8852072"/>
            <a:ext cx="1404247" cy="1403929"/>
            <a:chOff x="0" y="0"/>
            <a:chExt cx="376691" cy="376606"/>
          </a:xfrm>
        </p:grpSpPr>
        <p:sp>
          <p:nvSpPr>
            <p:cNvPr id="13" name="Freeform 1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4" name="Group 14"/>
          <p:cNvGrpSpPr/>
          <p:nvPr/>
        </p:nvGrpSpPr>
        <p:grpSpPr>
          <a:xfrm>
            <a:off x="13080778" y="9321160"/>
            <a:ext cx="934842" cy="93484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7"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8"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9" name="TextBox 20"/>
          <p:cNvSpPr txBox="1"/>
          <p:nvPr/>
        </p:nvSpPr>
        <p:spPr>
          <a:xfrm>
            <a:off x="2740345" y="9108877"/>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20"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15720552" y="0"/>
            <a:ext cx="2552700" cy="2552700"/>
          </a:xfrm>
          <a:prstGeom prst="rect">
            <a:avLst/>
          </a:prstGeom>
        </p:spPr>
      </p:pic>
      <p:sp>
        <p:nvSpPr>
          <p:cNvPr id="21" name="TextBox 19"/>
          <p:cNvSpPr txBox="1"/>
          <p:nvPr/>
        </p:nvSpPr>
        <p:spPr>
          <a:xfrm>
            <a:off x="16025726" y="279965"/>
            <a:ext cx="1926092" cy="1423467"/>
          </a:xfrm>
          <a:prstGeom prst="rect">
            <a:avLst/>
          </a:prstGeom>
        </p:spPr>
        <p:txBody>
          <a:bodyPr wrap="square" lIns="0" tIns="0" rIns="0" bIns="0" rtlCol="0" anchor="t">
            <a:spAutoFit/>
          </a:bodyPr>
          <a:lstStyle/>
          <a:p>
            <a:pPr algn="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543738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Using classical philosophical </a:t>
            </a:r>
            <a:r>
              <a:rPr lang="en-US" sz="3500" spc="35" dirty="0" smtClean="0">
                <a:solidFill>
                  <a:srgbClr val="111B1E"/>
                </a:solidFill>
                <a:latin typeface="Open Sauce SemiBold" panose="020B0604020202020204" charset="0"/>
              </a:rPr>
              <a:t>definition </a:t>
            </a:r>
            <a:r>
              <a:rPr lang="en-US" sz="3500" spc="35" dirty="0">
                <a:solidFill>
                  <a:srgbClr val="111B1E"/>
                </a:solidFill>
                <a:latin typeface="Open Sauce SemiBold" panose="020B0604020202020204" charset="0"/>
              </a:rPr>
              <a:t>of knowledge (as justified true belief) is a very productive way of thinking, and a good way to avoid conflicts and misunderstanding. We just have to </a:t>
            </a:r>
            <a:r>
              <a:rPr lang="en-US" sz="3500" spc="35" dirty="0" smtClean="0">
                <a:solidFill>
                  <a:srgbClr val="111B1E"/>
                </a:solidFill>
                <a:latin typeface="Open Sauce SemiBold" panose="020B0604020202020204" charset="0"/>
              </a:rPr>
              <a:t>realize </a:t>
            </a:r>
            <a:r>
              <a:rPr lang="en-US" sz="3500" spc="35" dirty="0">
                <a:solidFill>
                  <a:srgbClr val="111B1E"/>
                </a:solidFill>
                <a:latin typeface="Open Sauce SemiBold" panose="020B0604020202020204" charset="0"/>
              </a:rPr>
              <a:t>and appreciate how few of what we think we know, we really know ourselves! But it is important not to dismiss the very possibility of having justified true beliefs.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6717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70604" y="1563778"/>
            <a:ext cx="11804258" cy="7409657"/>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According to definition of knowledge as justified true belief, we can not say that John, who says that Earth is round, has better knowledge about the form of Earth, than Peter, who are trying to convince us, that Earth is flat. We have a lot of evidence, that Peter is having untrue belief. We know a lot how people are maintaining their false beliefs, falling for thinking biases. But we know nothing about whether John himself is having some justification, beyond that he is told that the Earth is round (accidentally true belief).</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2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9"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37702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923673" y="3331641"/>
            <a:ext cx="11804258" cy="4011291"/>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basic condition for a discussion to be called a discussion at all, and not a verbal altercation, is not to engage in a discussion if one cannot imagine a sufficient justification for changing one's position. Without this opportunity, there can be no question of fair consideration of alternatives.</a:t>
            </a:r>
          </a:p>
        </p:txBody>
      </p:sp>
      <p:grpSp>
        <p:nvGrpSpPr>
          <p:cNvPr id="11" name="Group 11"/>
          <p:cNvGrpSpPr/>
          <p:nvPr/>
        </p:nvGrpSpPr>
        <p:grpSpPr>
          <a:xfrm rot="5400000">
            <a:off x="17085247" y="0"/>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7702" y="655030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923673" y="2052413"/>
            <a:ext cx="11804258" cy="679673"/>
          </a:xfrm>
          <a:prstGeom prst="rect">
            <a:avLst/>
          </a:prstGeom>
        </p:spPr>
        <p:txBody>
          <a:bodyPr lIns="0" tIns="0" rIns="0" bIns="0" rtlCol="0" anchor="t">
            <a:spAutoFit/>
          </a:bodyPr>
          <a:lstStyle/>
          <a:p>
            <a:pPr algn="ctr">
              <a:lnSpc>
                <a:spcPts val="5250"/>
              </a:lnSpc>
            </a:pPr>
            <a:r>
              <a:rPr lang="en-US" sz="4800" spc="35" dirty="0">
                <a:solidFill>
                  <a:srgbClr val="111B1E"/>
                </a:solidFill>
                <a:latin typeface="Open Sauce SemiBold" panose="020B0604020202020204" charset="0"/>
              </a:rPr>
              <a:t>Culture of discussion</a:t>
            </a:r>
            <a:r>
              <a:rPr lang="en-US" sz="4800" spc="35" dirty="0" smtClean="0">
                <a:solidFill>
                  <a:srgbClr val="111B1E"/>
                </a:solidFill>
                <a:latin typeface="Open Sauce SemiBold" panose="020B0604020202020204" charset="0"/>
              </a:rPr>
              <a:t>.</a:t>
            </a:r>
            <a:r>
              <a:rPr lang="lv-LV" sz="4800" spc="35" dirty="0" smtClean="0">
                <a:solidFill>
                  <a:srgbClr val="111B1E"/>
                </a:solidFill>
                <a:latin typeface="Open Sauce SemiBold" panose="020B0604020202020204" charset="0"/>
              </a:rPr>
              <a:t> 1/3</a:t>
            </a:r>
            <a:endParaRPr lang="en-US" sz="48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76008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295547" y="1712758"/>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 rules of the </a:t>
            </a:r>
            <a:r>
              <a:rPr lang="en-US" sz="3500" spc="35" dirty="0" err="1">
                <a:solidFill>
                  <a:srgbClr val="111B1E"/>
                </a:solidFill>
                <a:latin typeface="Open Sauce SemiBold" panose="020B0604020202020204" charset="0"/>
              </a:rPr>
              <a:t>Anatol</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Rapoport</a:t>
            </a:r>
            <a:r>
              <a:rPr lang="en-US" sz="3500" spc="35" dirty="0">
                <a:solidFill>
                  <a:srgbClr val="111B1E"/>
                </a:solidFill>
                <a:latin typeface="Open Sauce SemiBold" panose="020B0604020202020204" charset="0"/>
              </a:rPr>
              <a:t>, reformulated by Daniel </a:t>
            </a:r>
            <a:r>
              <a:rPr lang="en-US" sz="3500" spc="35" dirty="0" err="1">
                <a:solidFill>
                  <a:srgbClr val="111B1E"/>
                </a:solidFill>
                <a:latin typeface="Open Sauce SemiBold" panose="020B0604020202020204" charset="0"/>
              </a:rPr>
              <a:t>Denet</a:t>
            </a:r>
            <a:r>
              <a:rPr lang="en-US" sz="3500" spc="35" dirty="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as quoted in Lack &amp; Rousseau, 2016</a:t>
            </a:r>
            <a:r>
              <a:rPr lang="en-US" sz="3500" spc="35" dirty="0" smtClean="0">
                <a:solidFill>
                  <a:srgbClr val="111B1E"/>
                </a:solidFill>
                <a:latin typeface="Open Sauce SemiBold" panose="020B0604020202020204" charset="0"/>
              </a:rPr>
              <a:t>), </a:t>
            </a:r>
            <a:r>
              <a:rPr lang="en-US" sz="3500" spc="35" dirty="0">
                <a:solidFill>
                  <a:srgbClr val="111B1E"/>
                </a:solidFill>
                <a:latin typeface="Open Sauce SemiBold" panose="020B0604020202020204" charset="0"/>
              </a:rPr>
              <a:t>state that before beginning to refute or criticize an opponent's opinion, one should try to reformulate it so the opponent agrees, that it is a good way to express his or her opinion, then to find something to agree with and something what can be learned from it. It is important to focus on the form and content of the opponent’s argument, not on the opponent or non related things </a:t>
            </a:r>
            <a:r>
              <a:rPr lang="en-US" sz="3500" spc="35" dirty="0" smtClean="0">
                <a:solidFill>
                  <a:srgbClr val="111B1E"/>
                </a:solidFill>
                <a:latin typeface="Open Sauce SemiBold" panose="020B0604020202020204" charset="0"/>
              </a:rPr>
              <a:t>(</a:t>
            </a:r>
            <a:r>
              <a:rPr lang="en-US" sz="3500" spc="35" dirty="0" err="1">
                <a:solidFill>
                  <a:srgbClr val="111B1E"/>
                </a:solidFill>
                <a:latin typeface="Open Sauce SemiBold" panose="020B0604020202020204" charset="0"/>
              </a:rPr>
              <a:t>Foresman</a:t>
            </a:r>
            <a:r>
              <a:rPr lang="en-US" sz="3500" spc="35" dirty="0">
                <a:solidFill>
                  <a:srgbClr val="111B1E"/>
                </a:solidFill>
                <a:latin typeface="Open Sauce SemiBold" panose="020B0604020202020204" charset="0"/>
              </a:rPr>
              <a:t>, </a:t>
            </a:r>
            <a:r>
              <a:rPr lang="en-US" sz="3500" spc="35" dirty="0" err="1">
                <a:solidFill>
                  <a:srgbClr val="111B1E"/>
                </a:solidFill>
                <a:latin typeface="Open Sauce SemiBold" panose="020B0604020202020204" charset="0"/>
              </a:rPr>
              <a:t>Fosl</a:t>
            </a:r>
            <a:r>
              <a:rPr lang="en-US" sz="3500" spc="35" dirty="0">
                <a:solidFill>
                  <a:srgbClr val="111B1E"/>
                </a:solidFill>
                <a:latin typeface="Open Sauce SemiBold" panose="020B0604020202020204" charset="0"/>
              </a:rPr>
              <a:t>, &amp; Watson, 2016</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1" name="Group 11"/>
          <p:cNvGrpSpPr/>
          <p:nvPr/>
        </p:nvGrpSpPr>
        <p:grpSpPr>
          <a:xfrm rot="5400000">
            <a:off x="0" y="6557146"/>
            <a:ext cx="1202753" cy="1202753"/>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354035"/>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241871" y="811935"/>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2/3</a:t>
            </a:r>
            <a:endParaRPr lang="en-US" sz="3600" spc="35" dirty="0">
              <a:solidFill>
                <a:srgbClr val="111B1E"/>
              </a:solidFill>
              <a:latin typeface="Open Sauce SemiBold" panose="020B0604020202020204" charset="0"/>
            </a:endParaRPr>
          </a:p>
        </p:txBody>
      </p:sp>
      <p:sp>
        <p:nvSpPr>
          <p:cNvPr id="29" name="TextBox 28"/>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0" name="TextBox 13"/>
          <p:cNvSpPr txBox="1"/>
          <p:nvPr/>
        </p:nvSpPr>
        <p:spPr>
          <a:xfrm>
            <a:off x="3095818" y="958456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6812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416353" y="3015447"/>
            <a:ext cx="11804258" cy="3331618"/>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As a virtue and norm, one must learn to truly acknowledge one's ignorance. If you are unable to look critically at your own beliefs, your criticism of other people’s beliefs is questionable (Lack &amp; Rousseau, 2016).</a:t>
            </a:r>
          </a:p>
        </p:txBody>
      </p:sp>
      <p:grpSp>
        <p:nvGrpSpPr>
          <p:cNvPr id="11" name="Group 11"/>
          <p:cNvGrpSpPr/>
          <p:nvPr/>
        </p:nvGrpSpPr>
        <p:grpSpPr>
          <a:xfrm rot="5400000">
            <a:off x="0" y="5138440"/>
            <a:ext cx="1202753" cy="1202753"/>
            <a:chOff x="0" y="0"/>
            <a:chExt cx="6350000" cy="6350000"/>
          </a:xfrm>
          <a:solidFill>
            <a:srgbClr val="00C2CB"/>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2551843" y="9073440"/>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10"/>
          <p:cNvSpPr txBox="1"/>
          <p:nvPr/>
        </p:nvSpPr>
        <p:spPr>
          <a:xfrm>
            <a:off x="3362677" y="2114624"/>
            <a:ext cx="11804258" cy="615874"/>
          </a:xfrm>
          <a:prstGeom prst="rect">
            <a:avLst/>
          </a:prstGeom>
        </p:spPr>
        <p:txBody>
          <a:bodyPr lIns="0" tIns="0" rIns="0" bIns="0" rtlCol="0" anchor="t">
            <a:spAutoFit/>
          </a:bodyPr>
          <a:lstStyle/>
          <a:p>
            <a:pPr>
              <a:lnSpc>
                <a:spcPts val="5250"/>
              </a:lnSpc>
            </a:pPr>
            <a:r>
              <a:rPr lang="en-US" sz="3600" spc="35" dirty="0">
                <a:solidFill>
                  <a:srgbClr val="111B1E"/>
                </a:solidFill>
                <a:latin typeface="Open Sauce SemiBold" panose="020B0604020202020204" charset="0"/>
              </a:rPr>
              <a:t>Culture of discussion</a:t>
            </a:r>
            <a:r>
              <a:rPr lang="en-US" sz="3600" spc="35" dirty="0" smtClean="0">
                <a:solidFill>
                  <a:srgbClr val="111B1E"/>
                </a:solidFill>
                <a:latin typeface="Open Sauce SemiBold" panose="020B0604020202020204" charset="0"/>
              </a:rPr>
              <a:t>.</a:t>
            </a:r>
            <a:r>
              <a:rPr lang="lv-LV" sz="3600" spc="35" dirty="0" smtClean="0">
                <a:solidFill>
                  <a:srgbClr val="111B1E"/>
                </a:solidFill>
                <a:latin typeface="Open Sauce SemiBold" panose="020B0604020202020204" charset="0"/>
              </a:rPr>
              <a:t> 3/3</a:t>
            </a:r>
            <a:endParaRPr lang="en-US" sz="3600" spc="35" dirty="0">
              <a:solidFill>
                <a:srgbClr val="111B1E"/>
              </a:solidFill>
              <a:latin typeface="Open Sauce SemiBold" panose="020B0604020202020204" charset="0"/>
            </a:endParaRPr>
          </a:p>
        </p:txBody>
      </p:sp>
      <p:sp>
        <p:nvSpPr>
          <p:cNvPr id="4" name="Right Triangle 3"/>
          <p:cNvSpPr/>
          <p:nvPr/>
        </p:nvSpPr>
        <p:spPr>
          <a:xfrm>
            <a:off x="3766289" y="8493540"/>
            <a:ext cx="1871594" cy="1793460"/>
          </a:xfrm>
          <a:prstGeom prst="rtTriangle">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95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a:t>
            </a:r>
            <a:r>
              <a:rPr lang="lv-LV" sz="4000" b="1" spc="-96" dirty="0">
                <a:solidFill>
                  <a:srgbClr val="FFFFFF"/>
                </a:solidFill>
                <a:latin typeface="League Spartan Italics"/>
              </a:rPr>
              <a:t>8</a:t>
            </a:r>
            <a:endParaRPr lang="en-US" sz="4000" b="1" spc="-96" dirty="0">
              <a:solidFill>
                <a:srgbClr val="FFFFFF"/>
              </a:solidFill>
              <a:latin typeface="League Spartan Italics"/>
            </a:endParaRPr>
          </a:p>
        </p:txBody>
      </p:sp>
      <p:sp>
        <p:nvSpPr>
          <p:cNvPr id="14" name="TextBox 14"/>
          <p:cNvSpPr txBox="1"/>
          <p:nvPr/>
        </p:nvSpPr>
        <p:spPr>
          <a:xfrm>
            <a:off x="1028700" y="3366174"/>
            <a:ext cx="10706099" cy="4464364"/>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There is no separate, specific set of critical thinking knowledge and theories that is not a product of philosophy and science. The concept of critical thinking is relevant due to our inability to grasp the entire heritage and advancement of human knowledge, it is an attempt to form a brief insight into the most relevant elements of this heritage in the context of knowledge.</a:t>
            </a:r>
          </a:p>
        </p:txBody>
      </p:sp>
      <p:sp>
        <p:nvSpPr>
          <p:cNvPr id="15" name="TextBox 15"/>
          <p:cNvSpPr txBox="1"/>
          <p:nvPr/>
        </p:nvSpPr>
        <p:spPr>
          <a:xfrm>
            <a:off x="1023784" y="2483064"/>
            <a:ext cx="12770135" cy="615553"/>
          </a:xfrm>
          <a:prstGeom prst="rect">
            <a:avLst/>
          </a:prstGeom>
        </p:spPr>
        <p:txBody>
          <a:bodyPr lIns="0" tIns="0" rIns="0" bIns="0" rtlCol="0" anchor="t">
            <a:spAutoFit/>
          </a:bodyPr>
          <a:lstStyle/>
          <a:p>
            <a:pPr>
              <a:lnSpc>
                <a:spcPts val="4800"/>
              </a:lnSpc>
            </a:pPr>
            <a:r>
              <a:rPr lang="lv-LV" sz="6000" spc="34" dirty="0" err="1">
                <a:solidFill>
                  <a:srgbClr val="FFFFFF"/>
                </a:solidFill>
                <a:latin typeface="Open Sauce SemiBold Bold"/>
              </a:rPr>
              <a:t>Critical</a:t>
            </a:r>
            <a:r>
              <a:rPr lang="lv-LV" sz="6000" spc="34" dirty="0">
                <a:solidFill>
                  <a:srgbClr val="FFFFFF"/>
                </a:solidFill>
                <a:latin typeface="Open Sauce SemiBold Bold"/>
              </a:rPr>
              <a:t> </a:t>
            </a:r>
            <a:r>
              <a:rPr lang="lv-LV" sz="6000" spc="34" dirty="0" err="1">
                <a:solidFill>
                  <a:srgbClr val="FFFFFF"/>
                </a:solidFill>
                <a:latin typeface="Open Sauce SemiBold Bold"/>
              </a:rPr>
              <a:t>thinking</a:t>
            </a:r>
            <a:endParaRPr lang="en-US" sz="6000" spc="34" dirty="0">
              <a:solidFill>
                <a:srgbClr val="FFFFFF"/>
              </a:solidFill>
              <a:latin typeface="Open Sauce SemiBold Bold"/>
            </a:endParaRPr>
          </a:p>
        </p:txBody>
      </p:sp>
      <p:pic>
        <p:nvPicPr>
          <p:cNvPr id="29"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0" name="Group 15"/>
          <p:cNvGrpSpPr/>
          <p:nvPr/>
        </p:nvGrpSpPr>
        <p:grpSpPr>
          <a:xfrm>
            <a:off x="14013535" y="8883071"/>
            <a:ext cx="1404247" cy="1403929"/>
            <a:chOff x="0" y="0"/>
            <a:chExt cx="376691" cy="376606"/>
          </a:xfrm>
        </p:grpSpPr>
        <p:sp>
          <p:nvSpPr>
            <p:cNvPr id="31"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2" name="Group 17"/>
          <p:cNvGrpSpPr/>
          <p:nvPr/>
        </p:nvGrpSpPr>
        <p:grpSpPr>
          <a:xfrm>
            <a:off x="13080778" y="9321160"/>
            <a:ext cx="934842" cy="934842"/>
            <a:chOff x="0" y="0"/>
            <a:chExt cx="6350000" cy="6350000"/>
          </a:xfrm>
          <a:solidFill>
            <a:schemeClr val="bg1"/>
          </a:solidFill>
        </p:grpSpPr>
        <p:sp>
          <p:nvSpPr>
            <p:cNvPr id="3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4" name="TextBox 14">
            <a:hlinkClick r:id="rId8"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Next</a:t>
            </a:r>
            <a:endParaRPr lang="en-US" sz="6484" b="1" dirty="0">
              <a:solidFill>
                <a:srgbClr val="FFFFFF"/>
              </a:solidFill>
              <a:latin typeface="League Spartan Italics"/>
            </a:endParaRPr>
          </a:p>
        </p:txBody>
      </p:sp>
    </p:spTree>
    <p:extLst>
      <p:ext uri="{BB962C8B-B14F-4D97-AF65-F5344CB8AC3E}">
        <p14:creationId xmlns:p14="http://schemas.microsoft.com/office/powerpoint/2010/main" val="12521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5942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93931" y="2400300"/>
            <a:ext cx="12770135" cy="4870821"/>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Critical thinking theories are based on an attempt to create a filter with which to sift from the common intellectual (philosophical, scientific) heritage of humanity those theories and approaches to work with them, which would be advisable to learn first. To learn to be able to adequately assess what to believe and, in turn, what to do, and to be able to contribute to the development of humanity.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2/7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00982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915702" y="2234269"/>
            <a:ext cx="12770135" cy="5486374"/>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It is not enough to acquire logic, information analysis and argumentation skills in the acquisition of full-fledged critical thinking. Thus you could acquire the skills to find mistakes in other people's judgments, which are much-needed skills, but more importantly is to learn to recognize your own thinking biases. By understanding the ways in which we all systematically make mistakes in our thinking, it is possible to improve mutual understanding, tolerance and reduce prejudice.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5"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3/7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26498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76965" y="2097596"/>
            <a:ext cx="12770135" cy="6101927"/>
          </a:xfrm>
          <a:prstGeom prst="rect">
            <a:avLst/>
          </a:prstGeom>
        </p:spPr>
        <p:txBody>
          <a:bodyPr lIns="0" tIns="0" rIns="0" bIns="0" rtlCol="0" anchor="t">
            <a:spAutoFit/>
          </a:bodyPr>
          <a:lstStyle/>
          <a:p>
            <a:pPr>
              <a:lnSpc>
                <a:spcPts val="4800"/>
              </a:lnSpc>
            </a:pPr>
            <a:r>
              <a:rPr lang="en-US" sz="3400" spc="34" dirty="0">
                <a:solidFill>
                  <a:srgbClr val="111B1E"/>
                </a:solidFill>
                <a:latin typeface="Open Sauce SemiBold" panose="020B0604020202020204" charset="0"/>
              </a:rPr>
              <a:t>The acquisition and regular application of critical thinking does not imply a contempt for human emotions and values based on them, as some opponents of critical thinking wrongly point out. It is important to know, to recognize, to be able to distinguish, and to understand the rational and the irrational in one's thinking. The irrational is not always related to intuitive thinking, and the rational – to conscious analytical thinking, sometimes it is the other way around. The irrational in thinking should not be eradicated, but we should be aware of and evaluate its impact.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4/7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2409118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91614" y="1831571"/>
            <a:ext cx="1376723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We will start with some simple visual experiments and illusions, and then will proceed to thinking irregularities common to all of us. Aim of these activities is not to discourage You making your own observations and conclusions, but to equip You with some necessary knowledge of how extensive problem naïve realism is, and how to overcome problems associated with it. And don’t be fooled into any form of anti-realism either. For to stay on reasonable discourse, we still have to acknowledge (or at least assume) that we have some indirect, limited and imperfect access to objective reality out there, that is common to all of us.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37940" y="7682702"/>
            <a:ext cx="1600517" cy="16764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0"/>
            <a:ext cx="2566357" cy="2566357"/>
          </a:xfrm>
          <a:prstGeom prst="rect">
            <a:avLst/>
          </a:prstGeom>
        </p:spPr>
      </p:pic>
      <p:sp>
        <p:nvSpPr>
          <p:cNvPr id="15"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4" action="ppaction://hlinksldjump"/>
              </a:rPr>
              <a:t>Home</a:t>
            </a:r>
            <a:endParaRPr lang="en-US" sz="6484" b="1" dirty="0">
              <a:solidFill>
                <a:srgbClr val="FFFFFF"/>
              </a:solidFill>
              <a:latin typeface="League Spartan Italics"/>
            </a:endParaRPr>
          </a:p>
        </p:txBody>
      </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387868"/>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635931" y="919960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225647" y="7987615"/>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108340" y="913921"/>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3559234" y="2366123"/>
            <a:ext cx="12770135" cy="5493812"/>
          </a:xfrm>
          <a:prstGeom prst="rect">
            <a:avLst/>
          </a:prstGeom>
        </p:spPr>
        <p:txBody>
          <a:bodyPr lIns="0" tIns="0" rIns="0" bIns="0" rtlCol="0" anchor="t">
            <a:spAutoFit/>
          </a:bodyPr>
          <a:lstStyle/>
          <a:p>
            <a:pPr>
              <a:lnSpc>
                <a:spcPct val="150000"/>
              </a:lnSpc>
            </a:pPr>
            <a:r>
              <a:rPr lang="en-US" sz="3400" spc="34" dirty="0">
                <a:solidFill>
                  <a:srgbClr val="111B1E"/>
                </a:solidFill>
                <a:latin typeface="Open Sauce SemiBold" panose="020B0604020202020204" charset="0"/>
              </a:rPr>
              <a:t>The most common meanings of the word “critical” in different languages </a:t>
            </a:r>
            <a:r>
              <a:rPr lang="en-US" sz="3400" spc="34" dirty="0" smtClean="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looking </a:t>
            </a:r>
            <a:r>
              <a:rPr lang="en-US" sz="3400" spc="34" dirty="0">
                <a:solidFill>
                  <a:srgbClr val="111B1E"/>
                </a:solidFill>
                <a:latin typeface="Open Sauce SemiBold" panose="020B0604020202020204" charset="0"/>
              </a:rPr>
              <a:t>for mistakes and shortcomings,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denying</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important</a:t>
            </a:r>
            <a:r>
              <a:rPr lang="en-US" sz="3400" spc="34" dirty="0">
                <a:solidFill>
                  <a:srgbClr val="111B1E"/>
                </a:solidFill>
                <a:latin typeface="Open Sauce SemiBold" panose="020B0604020202020204" charset="0"/>
              </a:rPr>
              <a:t>, necessary,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extreme</a:t>
            </a:r>
            <a:r>
              <a:rPr lang="en-US" sz="3400" spc="34" dirty="0">
                <a:solidFill>
                  <a:srgbClr val="111B1E"/>
                </a:solidFill>
                <a:latin typeface="Open Sauce SemiBold" panose="020B0604020202020204" charset="0"/>
              </a:rPr>
              <a:t>, </a:t>
            </a:r>
            <a:endParaRPr lang="lv-LV" sz="3400" spc="34" dirty="0" smtClean="0">
              <a:solidFill>
                <a:srgbClr val="111B1E"/>
              </a:solidFill>
              <a:latin typeface="Open Sauce SemiBold" panose="020B0604020202020204" charset="0"/>
            </a:endParaRPr>
          </a:p>
          <a:p>
            <a:pPr marL="514350" indent="-514350">
              <a:lnSpc>
                <a:spcPct val="150000"/>
              </a:lnSpc>
              <a:buAutoNum type="arabicPeriod"/>
            </a:pPr>
            <a:r>
              <a:rPr lang="en-US" sz="3400" spc="34" dirty="0" smtClean="0">
                <a:solidFill>
                  <a:srgbClr val="111B1E"/>
                </a:solidFill>
                <a:latin typeface="Open Sauce SemiBold" panose="020B0604020202020204" charset="0"/>
              </a:rPr>
              <a:t>evaluative.</a:t>
            </a:r>
            <a:endParaRPr lang="en-US" sz="3400" spc="34" dirty="0">
              <a:solidFill>
                <a:srgbClr val="111B1E"/>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2" name="Group 17"/>
          <p:cNvGrpSpPr/>
          <p:nvPr/>
        </p:nvGrpSpPr>
        <p:grpSpPr>
          <a:xfrm>
            <a:off x="14730695" y="8385512"/>
            <a:ext cx="934842" cy="934842"/>
            <a:chOff x="0" y="0"/>
            <a:chExt cx="6350000" cy="6350000"/>
          </a:xfrm>
          <a:solidFill>
            <a:srgbClr val="00C2CB"/>
          </a:solidFill>
        </p:grpSpPr>
        <p:sp>
          <p:nvSpPr>
            <p:cNvPr id="43"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4" name="TextBox 3"/>
          <p:cNvSpPr txBox="1"/>
          <p:nvPr/>
        </p:nvSpPr>
        <p:spPr>
          <a:xfrm>
            <a:off x="2893930" y="34979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5/7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1966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712184" y="79724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5) Critical thinking also includes the desire and disposition to think critically.</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rgbClr val="00C2CB"/>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7" name="Group 17"/>
          <p:cNvGrpSpPr/>
          <p:nvPr/>
        </p:nvGrpSpPr>
        <p:grpSpPr>
          <a:xfrm>
            <a:off x="17353158" y="6484025"/>
            <a:ext cx="934842" cy="934842"/>
            <a:chOff x="0" y="0"/>
            <a:chExt cx="6350000" cy="6350000"/>
          </a:xfrm>
          <a:solidFill>
            <a:srgbClr val="004AAD"/>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grpSp>
        <p:nvGrpSpPr>
          <p:cNvPr id="20" name="Group 17"/>
          <p:cNvGrpSpPr/>
          <p:nvPr/>
        </p:nvGrpSpPr>
        <p:grpSpPr>
          <a:xfrm>
            <a:off x="14466882" y="9347843"/>
            <a:ext cx="934842" cy="934842"/>
            <a:chOff x="0" y="0"/>
            <a:chExt cx="6350000" cy="6350000"/>
          </a:xfrm>
          <a:solidFill>
            <a:srgbClr val="FDC64C"/>
          </a:solidFill>
        </p:grpSpPr>
        <p:sp>
          <p:nvSpPr>
            <p:cNvPr id="31"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7"/>
          <p:cNvGrpSpPr/>
          <p:nvPr/>
        </p:nvGrpSpPr>
        <p:grpSpPr>
          <a:xfrm>
            <a:off x="13513898" y="9352158"/>
            <a:ext cx="934842" cy="934842"/>
            <a:chOff x="0" y="0"/>
            <a:chExt cx="6350000" cy="6350000"/>
          </a:xfrm>
          <a:solidFill>
            <a:srgbClr val="004AAD"/>
          </a:solidFill>
        </p:grpSpPr>
        <p:sp>
          <p:nvSpPr>
            <p:cNvPr id="39"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8" name="TextBox 47"/>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30" name="TextBox 22"/>
          <p:cNvSpPr txBox="1"/>
          <p:nvPr/>
        </p:nvSpPr>
        <p:spPr>
          <a:xfrm>
            <a:off x="2704810" y="661663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4) Critical thinking involves honest consideration of available alternatives and adoption of different perspectives.</a:t>
            </a:r>
          </a:p>
        </p:txBody>
      </p:sp>
      <p:sp>
        <p:nvSpPr>
          <p:cNvPr id="35" name="TextBox 22"/>
          <p:cNvSpPr txBox="1"/>
          <p:nvPr/>
        </p:nvSpPr>
        <p:spPr>
          <a:xfrm>
            <a:off x="2685145" y="5260788"/>
            <a:ext cx="14421024" cy="1177502"/>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3) Critical thinking is purposeful thinking - it involves changing and forming one's beliefs, reaching conclusions, and taking action.</a:t>
            </a:r>
          </a:p>
        </p:txBody>
      </p:sp>
      <p:sp>
        <p:nvSpPr>
          <p:cNvPr id="36" name="TextBox 22"/>
          <p:cNvSpPr txBox="1"/>
          <p:nvPr/>
        </p:nvSpPr>
        <p:spPr>
          <a:xfrm>
            <a:off x="2685145" y="4514256"/>
            <a:ext cx="14421024" cy="56194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2) Critical thinking is rational thinking, it involves logic.</a:t>
            </a:r>
          </a:p>
        </p:txBody>
      </p:sp>
      <p:sp>
        <p:nvSpPr>
          <p:cNvPr id="44" name="TextBox 22"/>
          <p:cNvSpPr txBox="1"/>
          <p:nvPr/>
        </p:nvSpPr>
        <p:spPr>
          <a:xfrm>
            <a:off x="2664917" y="2544221"/>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1) Critical thinking is reflective thinking, including thinking with the aim of becoming aware and improving one's thinking and avoiding prejudice.</a:t>
            </a:r>
          </a:p>
        </p:txBody>
      </p:sp>
      <p:sp>
        <p:nvSpPr>
          <p:cNvPr id="45" name="TextBox 22"/>
          <p:cNvSpPr txBox="1"/>
          <p:nvPr/>
        </p:nvSpPr>
        <p:spPr>
          <a:xfrm>
            <a:off x="2664917" y="571500"/>
            <a:ext cx="14421024" cy="1846659"/>
          </a:xfrm>
          <a:prstGeom prst="rect">
            <a:avLst/>
          </a:prstGeom>
        </p:spPr>
        <p:txBody>
          <a:bodyPr wrap="square" lIns="0" tIns="0" rIns="0" bIns="0" rtlCol="0" anchor="t">
            <a:spAutoFit/>
          </a:bodyPr>
          <a:lstStyle/>
          <a:p>
            <a:pPr>
              <a:lnSpc>
                <a:spcPts val="4800"/>
              </a:lnSpc>
            </a:pPr>
            <a:r>
              <a:rPr lang="en-US" sz="3400" spc="34" dirty="0">
                <a:solidFill>
                  <a:srgbClr val="111B1E"/>
                </a:solidFill>
                <a:latin typeface="Open Sauce SemiBold" panose="020B0604020202020204" charset="0"/>
              </a:rPr>
              <a:t>By summarizing the corresponding definitions of different authors, the following description of critical thinking can be created (</a:t>
            </a:r>
            <a:r>
              <a:rPr lang="en-US" sz="3400" spc="34" dirty="0" err="1">
                <a:solidFill>
                  <a:srgbClr val="111B1E"/>
                </a:solidFill>
                <a:latin typeface="Open Sauce SemiBold" panose="020B0604020202020204" charset="0"/>
              </a:rPr>
              <a:t>Pavlovskis</a:t>
            </a:r>
            <a:r>
              <a:rPr lang="en-US" sz="3400" spc="34" dirty="0">
                <a:solidFill>
                  <a:srgbClr val="111B1E"/>
                </a:solidFill>
                <a:latin typeface="Open Sauce SemiBold" panose="020B0604020202020204" charset="0"/>
              </a:rPr>
              <a:t>, 2021):</a:t>
            </a:r>
          </a:p>
        </p:txBody>
      </p:sp>
      <p:sp>
        <p:nvSpPr>
          <p:cNvPr id="46" name="TextBox 13"/>
          <p:cNvSpPr txBox="1"/>
          <p:nvPr/>
        </p:nvSpPr>
        <p:spPr>
          <a:xfrm>
            <a:off x="2732114" y="957199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47" name="TextBox 3"/>
          <p:cNvSpPr txBox="1"/>
          <p:nvPr/>
        </p:nvSpPr>
        <p:spPr>
          <a:xfrm>
            <a:off x="2666189" y="-140289"/>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6/7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383430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54861" y="952973"/>
            <a:ext cx="16167049" cy="6347892"/>
          </a:xfrm>
          <a:prstGeom prst="rect">
            <a:avLst/>
          </a:prstGeom>
        </p:spPr>
        <p:txBody>
          <a:bodyPr wrap="square" lIns="0" tIns="0" rIns="0" bIns="0" rtlCol="0" anchor="t">
            <a:spAutoFit/>
          </a:bodyPr>
          <a:lstStyle/>
          <a:p>
            <a:pPr algn="ctr">
              <a:lnSpc>
                <a:spcPts val="4500"/>
              </a:lnSpc>
            </a:pPr>
            <a:r>
              <a:rPr lang="en-US" sz="3000" spc="30" dirty="0">
                <a:solidFill>
                  <a:srgbClr val="111B1E"/>
                </a:solidFill>
                <a:latin typeface="Open Sauce SemiBold" panose="020B0604020202020204" charset="0"/>
              </a:rPr>
              <a:t>Scientific thinking is the application of critical thinking in science, its purpose is to acquire knowledge.</a:t>
            </a:r>
          </a:p>
          <a:p>
            <a:pPr algn="ctr">
              <a:lnSpc>
                <a:spcPts val="4500"/>
              </a:lnSpc>
            </a:pPr>
            <a:r>
              <a:rPr lang="en-US" sz="3000" spc="30" dirty="0">
                <a:solidFill>
                  <a:srgbClr val="111B1E"/>
                </a:solidFill>
                <a:latin typeface="Open Sauce SemiBold" panose="020B0604020202020204" charset="0"/>
              </a:rPr>
              <a:t>Understanding, why and what kind of uncritical and unreasonable thinking leads to believing typical pseudoscientific statements, is one of the best indicators of the high level of critical thinking. Regrettably, even potentially lower levels of critical thinking, such as simply disagreeing with six popular pseudoscience statements (including the “I’m not sure” answer), are found in only 4.6% of university students, and this number is not having a desirable association with students' quantitative study experience ( </a:t>
            </a:r>
            <a:r>
              <a:rPr lang="en-US" sz="3000" spc="30" dirty="0" err="1">
                <a:solidFill>
                  <a:srgbClr val="111B1E"/>
                </a:solidFill>
                <a:latin typeface="Open Sauce SemiBold" panose="020B0604020202020204" charset="0"/>
              </a:rPr>
              <a:t>Pavlovskis</a:t>
            </a:r>
            <a:r>
              <a:rPr lang="en-US" sz="3000" spc="30" dirty="0">
                <a:solidFill>
                  <a:srgbClr val="111B1E"/>
                </a:solidFill>
                <a:latin typeface="Open Sauce SemiBold" panose="020B0604020202020204" charset="0"/>
              </a:rPr>
              <a:t>, 2021</a:t>
            </a:r>
            <a:r>
              <a:rPr lang="en-US" sz="3000" spc="30" dirty="0" smtClean="0">
                <a:solidFill>
                  <a:srgbClr val="111B1E"/>
                </a:solidFill>
                <a:latin typeface="Open Sauce SemiBold" panose="020B0604020202020204" charset="0"/>
              </a:rPr>
              <a:t>).</a:t>
            </a:r>
            <a:endParaRPr lang="lv-LV" sz="3000" spc="30" dirty="0" smtClean="0">
              <a:solidFill>
                <a:srgbClr val="111B1E"/>
              </a:solidFill>
              <a:latin typeface="Open Sauce SemiBold" panose="020B0604020202020204" charset="0"/>
            </a:endParaRPr>
          </a:p>
          <a:p>
            <a:pPr algn="ctr">
              <a:lnSpc>
                <a:spcPts val="4500"/>
              </a:lnSpc>
            </a:pPr>
            <a:endParaRPr lang="en-US" sz="3000" spc="30" dirty="0">
              <a:solidFill>
                <a:srgbClr val="111B1E"/>
              </a:solidFill>
              <a:latin typeface="Open Sauce SemiBold" panose="020B0604020202020204" charset="0"/>
            </a:endParaRPr>
          </a:p>
          <a:p>
            <a:pPr algn="ctr">
              <a:lnSpc>
                <a:spcPts val="4500"/>
              </a:lnSpc>
            </a:pPr>
            <a:r>
              <a:rPr lang="en-US" sz="3000" spc="30" dirty="0">
                <a:solidFill>
                  <a:srgbClr val="111B1E"/>
                </a:solidFill>
                <a:latin typeface="Open Sauce SemiBold" panose="020B0604020202020204" charset="0"/>
              </a:rPr>
              <a:t>But this is exactly why critical thinking, scientific thinking is </a:t>
            </a:r>
            <a:r>
              <a:rPr lang="en-US" sz="3000" spc="30" dirty="0" smtClean="0">
                <a:solidFill>
                  <a:srgbClr val="111B1E"/>
                </a:solidFill>
                <a:latin typeface="Open Sauce SemiBold" panose="020B0604020202020204" charset="0"/>
              </a:rPr>
              <a:t>endeavor </a:t>
            </a:r>
            <a:r>
              <a:rPr lang="en-US" sz="3000" spc="30" dirty="0">
                <a:solidFill>
                  <a:srgbClr val="111B1E"/>
                </a:solidFill>
                <a:latin typeface="Open Sauce SemiBold" panose="020B0604020202020204" charset="0"/>
              </a:rPr>
              <a:t>worth taking.</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1977270" y="8416501"/>
            <a:ext cx="5060362" cy="253018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250368" y="8416501"/>
            <a:ext cx="5060362" cy="2530181"/>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0800000">
            <a:off x="6608206" y="8416501"/>
            <a:ext cx="5060362" cy="2530181"/>
          </a:xfrm>
          <a:prstGeom prst="rect">
            <a:avLst/>
          </a:prstGeom>
        </p:spPr>
      </p:pic>
      <p:sp>
        <p:nvSpPr>
          <p:cNvPr id="20" name="TextBox 20"/>
          <p:cNvSpPr txBox="1"/>
          <p:nvPr/>
        </p:nvSpPr>
        <p:spPr>
          <a:xfrm>
            <a:off x="2723017" y="8980293"/>
            <a:ext cx="2115062" cy="945016"/>
          </a:xfrm>
          <a:prstGeom prst="rect">
            <a:avLst/>
          </a:prstGeom>
        </p:spPr>
        <p:txBody>
          <a:bodyPr lIns="0" tIns="0" rIns="0" bIns="0" rtlCol="0" anchor="t">
            <a:spAutoFit/>
          </a:bodyPr>
          <a:lstStyle/>
          <a:p>
            <a:pPr algn="ctr">
              <a:lnSpc>
                <a:spcPts val="3715"/>
              </a:lnSpc>
            </a:pPr>
            <a:r>
              <a:rPr lang="en-US" sz="3500" b="1" dirty="0">
                <a:solidFill>
                  <a:srgbClr val="FFFFFF"/>
                </a:solidFill>
                <a:latin typeface="League Spartan Italics"/>
                <a:hlinkClick r:id="" action="ppaction://hlinkshowjump?jump=previousslide"/>
              </a:rPr>
              <a:t>1 page back</a:t>
            </a:r>
            <a:endParaRPr lang="en-US" sz="3500" b="1" dirty="0">
              <a:solidFill>
                <a:srgbClr val="FFFFFF"/>
              </a:solidFill>
              <a:latin typeface="League Spartan Italics"/>
            </a:endParaRPr>
          </a:p>
        </p:txBody>
      </p:sp>
      <p:sp>
        <p:nvSpPr>
          <p:cNvPr id="21" name="TextBox 20"/>
          <p:cNvSpPr txBox="1"/>
          <p:nvPr/>
        </p:nvSpPr>
        <p:spPr>
          <a:xfrm>
            <a:off x="8087587" y="9099344"/>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22" name="TextBox 21"/>
          <p:cNvSpPr txBox="1"/>
          <p:nvPr/>
        </p:nvSpPr>
        <p:spPr>
          <a:xfrm>
            <a:off x="13402551" y="8746420"/>
            <a:ext cx="2209800" cy="1412762"/>
          </a:xfrm>
          <a:prstGeom prst="rect">
            <a:avLst/>
          </a:prstGeom>
        </p:spPr>
        <p:txBody>
          <a:bodyPr wrap="square" lIns="0" tIns="0" rIns="0" bIns="0" rtlCol="0" anchor="t">
            <a:spAutoFit/>
          </a:bodyPr>
          <a:lstStyle/>
          <a:p>
            <a:pPr algn="ctr">
              <a:lnSpc>
                <a:spcPts val="3715"/>
              </a:lnSpc>
            </a:pPr>
            <a:r>
              <a:rPr lang="en-US" sz="3500" b="1" dirty="0">
                <a:solidFill>
                  <a:srgbClr val="FFFFFF"/>
                </a:solidFill>
                <a:latin typeface="League Spartan Italics"/>
                <a:hlinkClick r:id="rId16" action="ppaction://hlinksldjump"/>
              </a:rPr>
              <a:t>Beginning of the chapter</a:t>
            </a:r>
            <a:endParaRPr lang="en-US" sz="3500" b="1" dirty="0">
              <a:solidFill>
                <a:srgbClr val="FFFFFF"/>
              </a:solidFill>
              <a:latin typeface="League Spartan Italics"/>
            </a:endParaRPr>
          </a:p>
        </p:txBody>
      </p:sp>
      <p:sp>
        <p:nvSpPr>
          <p:cNvPr id="9" name="TextBox 13"/>
          <p:cNvSpPr txBox="1"/>
          <p:nvPr/>
        </p:nvSpPr>
        <p:spPr>
          <a:xfrm>
            <a:off x="6925214" y="7862073"/>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0" name="TextBox 3"/>
          <p:cNvSpPr txBox="1"/>
          <p:nvPr/>
        </p:nvSpPr>
        <p:spPr>
          <a:xfrm>
            <a:off x="1039586" y="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8</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lv-LV" b="1" dirty="0" err="1" smtClean="0">
                <a:solidFill>
                  <a:srgbClr val="00C2CB"/>
                </a:solidFill>
                <a:latin typeface="League Spartan Italics"/>
              </a:rPr>
              <a:t>Critical</a:t>
            </a:r>
            <a:r>
              <a:rPr lang="lv-LV" b="1" dirty="0" smtClean="0">
                <a:solidFill>
                  <a:srgbClr val="00C2CB"/>
                </a:solidFill>
                <a:latin typeface="League Spartan Italics"/>
              </a:rPr>
              <a:t> </a:t>
            </a:r>
            <a:r>
              <a:rPr lang="lv-LV" b="1" dirty="0" err="1" smtClean="0">
                <a:solidFill>
                  <a:srgbClr val="00C2CB"/>
                </a:solidFill>
                <a:latin typeface="League Spartan Italics"/>
              </a:rPr>
              <a:t>thinking</a:t>
            </a:r>
            <a:r>
              <a:rPr lang="lv-LV" b="1" dirty="0" smtClean="0">
                <a:solidFill>
                  <a:srgbClr val="00C2CB"/>
                </a:solidFill>
                <a:latin typeface="League Spartan Italics"/>
              </a:rPr>
              <a:t> 7/7</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161878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146608" y="4554109"/>
            <a:ext cx="4856607" cy="1231106"/>
          </a:xfrm>
          <a:prstGeom prst="rect">
            <a:avLst/>
          </a:prstGeom>
        </p:spPr>
        <p:txBody>
          <a:bodyPr wrap="square" lIns="0" tIns="0" rIns="0" bIns="0" rtlCol="0" anchor="t">
            <a:spAutoFit/>
          </a:bodyPr>
          <a:lstStyle/>
          <a:p>
            <a:pPr algn="ctr">
              <a:lnSpc>
                <a:spcPts val="9600"/>
              </a:lnSpc>
            </a:pPr>
            <a:r>
              <a:rPr lang="lv-LV" sz="8000" b="1" dirty="0" err="1" smtClean="0">
                <a:solidFill>
                  <a:srgbClr val="FDC64C"/>
                </a:solidFill>
                <a:latin typeface="+mj-lt"/>
              </a:rPr>
              <a:t>About</a:t>
            </a:r>
            <a:r>
              <a:rPr lang="lv-LV" sz="8000" b="1" dirty="0" smtClean="0">
                <a:solidFill>
                  <a:srgbClr val="FDC64C"/>
                </a:solidFill>
                <a:latin typeface="+mj-lt"/>
              </a:rPr>
              <a:t> </a:t>
            </a:r>
            <a:r>
              <a:rPr lang="lv-LV" sz="8000" b="1" dirty="0" err="1" smtClean="0">
                <a:solidFill>
                  <a:srgbClr val="FDC64C"/>
                </a:solidFill>
                <a:latin typeface="+mj-lt"/>
              </a:rPr>
              <a:t>us</a:t>
            </a:r>
            <a:endParaRPr lang="en-US" sz="8000" b="1" dirty="0">
              <a:solidFill>
                <a:srgbClr val="FDC64C"/>
              </a:solidFill>
              <a:latin typeface="+mj-lt"/>
            </a:endParaRPr>
          </a:p>
        </p:txBody>
      </p:sp>
      <p:sp>
        <p:nvSpPr>
          <p:cNvPr id="3" name="TextBox 3"/>
          <p:cNvSpPr txBox="1"/>
          <p:nvPr/>
        </p:nvSpPr>
        <p:spPr>
          <a:xfrm>
            <a:off x="5943600" y="2953670"/>
            <a:ext cx="11976513" cy="4431983"/>
          </a:xfrm>
          <a:prstGeom prst="rect">
            <a:avLst/>
          </a:prstGeom>
        </p:spPr>
        <p:txBody>
          <a:bodyPr wrap="square" lIns="0" tIns="0" rIns="0" bIns="0" rtlCol="0" anchor="t">
            <a:spAutoFit/>
          </a:bodyPr>
          <a:lstStyle/>
          <a:p>
            <a:pPr>
              <a:lnSpc>
                <a:spcPct val="150000"/>
              </a:lnSpc>
            </a:pPr>
            <a:r>
              <a:rPr lang="en-US" sz="3200" b="1" spc="32" dirty="0">
                <a:latin typeface="Open Sauce SemiBold" panose="020B0604020202020204" charset="0"/>
              </a:rPr>
              <a:t>We are three students, Reinis Araks, </a:t>
            </a:r>
            <a:r>
              <a:rPr lang="en-US" sz="3200" b="1" spc="32" dirty="0" err="1">
                <a:latin typeface="Open Sauce SemiBold" panose="020B0604020202020204" charset="0"/>
              </a:rPr>
              <a:t>Kristofers</a:t>
            </a:r>
            <a:r>
              <a:rPr lang="en-US" sz="3200" b="1" spc="32" dirty="0">
                <a:latin typeface="Open Sauce SemiBold" panose="020B0604020202020204" charset="0"/>
              </a:rPr>
              <a:t> </a:t>
            </a:r>
            <a:r>
              <a:rPr lang="en-US" sz="3200" b="1" spc="32" dirty="0" err="1">
                <a:latin typeface="Open Sauce SemiBold" panose="020B0604020202020204" charset="0"/>
              </a:rPr>
              <a:t>Nīmanis</a:t>
            </a:r>
            <a:r>
              <a:rPr lang="en-US" sz="3200" b="1" spc="32" dirty="0">
                <a:latin typeface="Open Sauce SemiBold" panose="020B0604020202020204" charset="0"/>
              </a:rPr>
              <a:t>, </a:t>
            </a:r>
            <a:r>
              <a:rPr lang="en-US" sz="3200" b="1" spc="32" dirty="0" err="1">
                <a:latin typeface="Open Sauce SemiBold" panose="020B0604020202020204" charset="0"/>
              </a:rPr>
              <a:t>Ričards</a:t>
            </a:r>
            <a:r>
              <a:rPr lang="en-US" sz="3200" b="1" spc="32" dirty="0">
                <a:latin typeface="Open Sauce SemiBold" panose="020B0604020202020204" charset="0"/>
              </a:rPr>
              <a:t> </a:t>
            </a:r>
            <a:r>
              <a:rPr lang="en-US" sz="3200" b="1" spc="32" dirty="0" err="1">
                <a:latin typeface="Open Sauce SemiBold" panose="020B0604020202020204" charset="0"/>
              </a:rPr>
              <a:t>Liškovskis</a:t>
            </a:r>
            <a:r>
              <a:rPr lang="en-US" sz="3200" b="1" spc="32" dirty="0">
                <a:latin typeface="Open Sauce SemiBold" panose="020B0604020202020204" charset="0"/>
              </a:rPr>
              <a:t> and our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Together we form a 2021 season FIRST Global Challenge (</a:t>
            </a:r>
            <a:r>
              <a:rPr lang="en-US" sz="3200" b="1" spc="32" dirty="0" err="1">
                <a:latin typeface="Open Sauce SemiBold" panose="020B0604020202020204" charset="0"/>
              </a:rPr>
              <a:t>first.global</a:t>
            </a:r>
            <a:r>
              <a:rPr lang="en-US" sz="3200" b="1" spc="32" dirty="0">
                <a:latin typeface="Open Sauce SemiBold" panose="020B0604020202020204" charset="0"/>
              </a:rPr>
              <a:t>) team Latvia (https://first.global/2021-nations/latvia-2021/). We are affiliated with the Centre of Creative Learning “</a:t>
            </a:r>
            <a:r>
              <a:rPr lang="en-US" sz="3200" b="1" spc="32" dirty="0" err="1">
                <a:latin typeface="Open Sauce SemiBold" panose="020B0604020202020204" charset="0"/>
              </a:rPr>
              <a:t>Annas</a:t>
            </a:r>
            <a:r>
              <a:rPr lang="en-US" sz="3200" b="1" spc="32" dirty="0">
                <a:latin typeface="Open Sauce SemiBold" panose="020B0604020202020204" charset="0"/>
              </a:rPr>
              <a:t> 2” (tjn.lv).</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0" y="12709"/>
            <a:ext cx="2484735" cy="2484735"/>
          </a:xfrm>
          <a:prstGeom prst="rect">
            <a:avLst/>
          </a:prstGeom>
        </p:spPr>
      </p:pic>
      <p:pic>
        <p:nvPicPr>
          <p:cNvPr id="27"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762578" y="375241"/>
            <a:ext cx="2125302" cy="1062651"/>
          </a:xfrm>
          <a:prstGeom prst="rect">
            <a:avLst/>
          </a:prstGeom>
        </p:spPr>
      </p:pic>
      <p:sp>
        <p:nvSpPr>
          <p:cNvPr id="28" name="TextBox 13"/>
          <p:cNvSpPr txBox="1"/>
          <p:nvPr/>
        </p:nvSpPr>
        <p:spPr>
          <a:xfrm>
            <a:off x="13461538" y="1499395"/>
            <a:ext cx="4426342" cy="259624"/>
          </a:xfrm>
          <a:prstGeom prst="rect">
            <a:avLst/>
          </a:prstGeom>
        </p:spPr>
        <p:txBody>
          <a:bodyPr lIns="0" tIns="0" rIns="0" bIns="0" rtlCol="0" anchor="t">
            <a:spAutoFit/>
          </a:bodyPr>
          <a:lstStyle/>
          <a:p>
            <a:pPr algn="r">
              <a:lnSpc>
                <a:spcPts val="2100"/>
              </a:lnSpc>
              <a:spcBef>
                <a:spcPct val="0"/>
              </a:spcBef>
            </a:pPr>
            <a:r>
              <a:rPr lang="en-US" sz="1400" spc="196" dirty="0">
                <a:solidFill>
                  <a:srgbClr val="111B1E"/>
                </a:solidFill>
                <a:latin typeface="Open Sauce SemiBold"/>
              </a:rPr>
              <a:t>Team Latvia</a:t>
            </a:r>
          </a:p>
        </p:txBody>
      </p:sp>
    </p:spTree>
    <p:extLst>
      <p:ext uri="{BB962C8B-B14F-4D97-AF65-F5344CB8AC3E}">
        <p14:creationId xmlns:p14="http://schemas.microsoft.com/office/powerpoint/2010/main" val="404521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536154" y="8764752"/>
            <a:ext cx="1522246" cy="1522246"/>
          </a:xfrm>
          <a:prstGeom prst="rect">
            <a:avLst/>
          </a:prstGeom>
        </p:spPr>
      </p:pic>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6019800" y="1996143"/>
            <a:ext cx="11976513" cy="6524863"/>
          </a:xfrm>
          <a:prstGeom prst="rect">
            <a:avLst/>
          </a:prstGeom>
        </p:spPr>
        <p:txBody>
          <a:bodyPr wrap="square" lIns="0" tIns="0" rIns="0" bIns="0" rtlCol="0" anchor="t">
            <a:spAutoFit/>
          </a:bodyPr>
          <a:lstStyle/>
          <a:p>
            <a:r>
              <a:rPr lang="en-US" sz="4000" b="1" spc="32" dirty="0" smtClean="0">
                <a:latin typeface="Open Sauce SemiBold Bold" panose="020B0604020202020204" charset="0"/>
              </a:rPr>
              <a:t>The problem: </a:t>
            </a:r>
            <a:r>
              <a:rPr lang="en-US" sz="3200" b="1" spc="32" dirty="0">
                <a:latin typeface="Open Sauce SemiBold" panose="020B0604020202020204" charset="0"/>
              </a:rPr>
              <a:t>Our project is oriented towards the topics of why we need critical, scientific thinking knowledge, and what kind of knowledge is most needed. The problem is that good rational, analytic thinking doesn’t come naturally. It is very problematic to distinguish between facts and nonsense, despite sometimes we have a false feeling that the opposite is true. We thought of this and ultimately picked this topic because during this season we had noticed a lot of myths and misconceptions surrounding the pandemic, and these myths can greatly affect people's health. There are a lot of other pressing issues where scientific thinking is paramount.</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41772" y="12709"/>
            <a:ext cx="2484735" cy="2484735"/>
          </a:xfrm>
          <a:prstGeom prst="rect">
            <a:avLst/>
          </a:prstGeom>
        </p:spPr>
      </p:pic>
      <p:grpSp>
        <p:nvGrpSpPr>
          <p:cNvPr id="16" name="Group 5"/>
          <p:cNvGrpSpPr/>
          <p:nvPr/>
        </p:nvGrpSpPr>
        <p:grpSpPr>
          <a:xfrm rot="-10800000">
            <a:off x="10058400" y="8764752"/>
            <a:ext cx="8229600" cy="1522245"/>
            <a:chOff x="0" y="0"/>
            <a:chExt cx="436812" cy="436339"/>
          </a:xfrm>
          <a:solidFill>
            <a:srgbClr val="00C2CB"/>
          </a:solidFill>
        </p:grpSpPr>
        <p:sp>
          <p:nvSpPr>
            <p:cNvPr id="17"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8" name="TextBox 14"/>
          <p:cNvSpPr txBox="1"/>
          <p:nvPr/>
        </p:nvSpPr>
        <p:spPr>
          <a:xfrm>
            <a:off x="9538113" y="9025738"/>
            <a:ext cx="8458200" cy="939488"/>
          </a:xfrm>
          <a:prstGeom prst="rect">
            <a:avLst/>
          </a:prstGeom>
        </p:spPr>
        <p:txBody>
          <a:bodyPr wrap="square" lIns="0" tIns="0" rIns="0" bIns="0" rtlCol="0" anchor="t">
            <a:spAutoFit/>
          </a:bodyPr>
          <a:lstStyle/>
          <a:p>
            <a:pPr>
              <a:lnSpc>
                <a:spcPts val="7781"/>
              </a:lnSpc>
            </a:pPr>
            <a:r>
              <a:rPr lang="lv-LV" sz="6484" b="1" dirty="0" smtClean="0">
                <a:solidFill>
                  <a:srgbClr val="FFFFFF"/>
                </a:solidFill>
                <a:latin typeface="+mj-lt"/>
                <a:hlinkClick r:id="" action="ppaction://hlinkshowjump?jump=nextslide"/>
              </a:rPr>
              <a:t>What </a:t>
            </a:r>
            <a:r>
              <a:rPr lang="lv-LV" sz="6484" b="1" dirty="0" err="1" smtClean="0">
                <a:solidFill>
                  <a:srgbClr val="FFFFFF"/>
                </a:solidFill>
                <a:latin typeface="+mj-lt"/>
                <a:hlinkClick r:id="" action="ppaction://hlinkshowjump?jump=nextslide"/>
              </a:rPr>
              <a:t>is</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the</a:t>
            </a:r>
            <a:r>
              <a:rPr lang="lv-LV" sz="6484" b="1" dirty="0" smtClean="0">
                <a:solidFill>
                  <a:srgbClr val="FFFFFF"/>
                </a:solidFill>
                <a:latin typeface="+mj-lt"/>
                <a:hlinkClick r:id="" action="ppaction://hlinkshowjump?jump=nextslide"/>
              </a:rPr>
              <a:t> </a:t>
            </a:r>
            <a:r>
              <a:rPr lang="lv-LV" sz="6484" b="1" dirty="0" err="1" smtClean="0">
                <a:solidFill>
                  <a:srgbClr val="FFFFFF"/>
                </a:solidFill>
                <a:latin typeface="+mj-lt"/>
                <a:hlinkClick r:id="" action="ppaction://hlinkshowjump?jump=nextslide"/>
              </a:rPr>
              <a:t>solution</a:t>
            </a:r>
            <a:r>
              <a:rPr lang="lv-LV" sz="6484" b="1" dirty="0" smtClean="0">
                <a:solidFill>
                  <a:srgbClr val="FFFFFF"/>
                </a:solidFill>
                <a:latin typeface="+mj-lt"/>
                <a:hlinkClick r:id="" action="ppaction://hlinkshowjump?jump=nextslide"/>
              </a:rPr>
              <a:t>?</a:t>
            </a:r>
            <a:endParaRPr lang="en-US" sz="6484" b="1" dirty="0">
              <a:solidFill>
                <a:srgbClr val="FFFFFF"/>
              </a:solidFill>
              <a:latin typeface="+mj-lt"/>
            </a:endParaRPr>
          </a:p>
        </p:txBody>
      </p:sp>
    </p:spTree>
    <p:extLst>
      <p:ext uri="{BB962C8B-B14F-4D97-AF65-F5344CB8AC3E}">
        <p14:creationId xmlns:p14="http://schemas.microsoft.com/office/powerpoint/2010/main" val="23082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7"/>
          <p:cNvGrpSpPr/>
          <p:nvPr/>
        </p:nvGrpSpPr>
        <p:grpSpPr>
          <a:xfrm rot="-10800000">
            <a:off x="-3818" y="8019709"/>
            <a:ext cx="4977106" cy="4534581"/>
            <a:chOff x="0" y="0"/>
            <a:chExt cx="6350000" cy="6350000"/>
          </a:xfrm>
          <a:solidFill>
            <a:srgbClr val="FDC64C"/>
          </a:solidFill>
        </p:grpSpPr>
        <p:sp>
          <p:nvSpPr>
            <p:cNvPr id="26"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 name="TextBox 2"/>
          <p:cNvSpPr txBox="1"/>
          <p:nvPr/>
        </p:nvSpPr>
        <p:spPr>
          <a:xfrm>
            <a:off x="467311" y="3411916"/>
            <a:ext cx="4034848" cy="3693319"/>
          </a:xfrm>
          <a:prstGeom prst="rect">
            <a:avLst/>
          </a:prstGeom>
        </p:spPr>
        <p:txBody>
          <a:bodyPr wrap="square" lIns="0" tIns="0" rIns="0" bIns="0" rtlCol="0" anchor="t">
            <a:spAutoFit/>
          </a:bodyPr>
          <a:lstStyle/>
          <a:p>
            <a:pPr algn="ctr">
              <a:lnSpc>
                <a:spcPts val="9600"/>
              </a:lnSpc>
            </a:pPr>
            <a:r>
              <a:rPr lang="lv-LV" sz="8000" b="1" dirty="0" err="1">
                <a:solidFill>
                  <a:srgbClr val="FDC64C"/>
                </a:solidFill>
                <a:latin typeface="+mj-lt"/>
              </a:rPr>
              <a:t>About</a:t>
            </a:r>
            <a:r>
              <a:rPr lang="lv-LV" sz="8000" b="1" dirty="0">
                <a:solidFill>
                  <a:srgbClr val="FDC64C"/>
                </a:solidFill>
                <a:latin typeface="+mj-lt"/>
              </a:rPr>
              <a:t> </a:t>
            </a:r>
            <a:r>
              <a:rPr lang="lv-LV" sz="8000" b="1" dirty="0" err="1">
                <a:solidFill>
                  <a:srgbClr val="FDC64C"/>
                </a:solidFill>
                <a:latin typeface="+mj-lt"/>
              </a:rPr>
              <a:t>the</a:t>
            </a:r>
            <a:r>
              <a:rPr lang="lv-LV" sz="8000" b="1" dirty="0">
                <a:solidFill>
                  <a:srgbClr val="FDC64C"/>
                </a:solidFill>
                <a:latin typeface="+mj-lt"/>
              </a:rPr>
              <a:t> </a:t>
            </a:r>
            <a:r>
              <a:rPr lang="lv-LV" sz="8000" b="1" dirty="0" err="1">
                <a:solidFill>
                  <a:srgbClr val="FDC64C"/>
                </a:solidFill>
                <a:latin typeface="+mj-lt"/>
              </a:rPr>
              <a:t>project</a:t>
            </a:r>
            <a:endParaRPr lang="en-US" sz="8000" b="1" dirty="0">
              <a:solidFill>
                <a:srgbClr val="FDC64C"/>
              </a:solidFill>
              <a:latin typeface="+mj-lt"/>
            </a:endParaRPr>
          </a:p>
        </p:txBody>
      </p:sp>
      <p:sp>
        <p:nvSpPr>
          <p:cNvPr id="3" name="TextBox 3"/>
          <p:cNvSpPr txBox="1"/>
          <p:nvPr/>
        </p:nvSpPr>
        <p:spPr>
          <a:xfrm>
            <a:off x="5830020" y="1503701"/>
            <a:ext cx="11976513" cy="7509748"/>
          </a:xfrm>
          <a:prstGeom prst="rect">
            <a:avLst/>
          </a:prstGeom>
        </p:spPr>
        <p:txBody>
          <a:bodyPr wrap="square" lIns="0" tIns="0" rIns="0" bIns="0" rtlCol="0" anchor="t">
            <a:spAutoFit/>
          </a:bodyPr>
          <a:lstStyle/>
          <a:p>
            <a:r>
              <a:rPr lang="en-US" sz="4000" b="1" spc="32" dirty="0">
                <a:latin typeface="Open Sauce SemiBold Bold" panose="020B0604020202020204" charset="0"/>
              </a:rPr>
              <a:t>The Solution: </a:t>
            </a:r>
            <a:r>
              <a:rPr lang="en-US" sz="3200" b="1" spc="32" dirty="0">
                <a:latin typeface="Open Sauce SemiBold" panose="020B0604020202020204" charset="0"/>
              </a:rPr>
              <a:t>Our solution consists of an educational resource where You will be able to amaze yourself with, and learn from perceptual and thinking illusions we have, and acquire knowledge about how various peculiarities of perception and thinking affect our beliefs and how to overcome problems associated with these effects. Naïve realism and confirmation bias are pervasive issues with our thinking. We hope that by outlining and demonstrating these issues and showing some scientific solutions to them, we will help others become better thinkers for better future for everyone. The choice of body of knowledge included here is primarily inspired by and largely drawn from the research made and classes taught by our team mentor </a:t>
            </a:r>
            <a:r>
              <a:rPr lang="en-US" sz="3200" b="1" spc="32" dirty="0" err="1">
                <a:latin typeface="Open Sauce SemiBold" panose="020B0604020202020204" charset="0"/>
              </a:rPr>
              <a:t>Egmonts</a:t>
            </a:r>
            <a:r>
              <a:rPr lang="en-US" sz="3200" b="1" spc="32" dirty="0">
                <a:latin typeface="Open Sauce SemiBold" panose="020B0604020202020204" charset="0"/>
              </a:rPr>
              <a:t> </a:t>
            </a:r>
            <a:r>
              <a:rPr lang="en-US" sz="3200" b="1" spc="32" dirty="0" err="1">
                <a:latin typeface="Open Sauce SemiBold" panose="020B0604020202020204" charset="0"/>
              </a:rPr>
              <a:t>Pavlovskis</a:t>
            </a:r>
            <a:r>
              <a:rPr lang="en-US" sz="3200" b="1" spc="32" dirty="0">
                <a:latin typeface="Open Sauce SemiBold" panose="020B0604020202020204" charset="0"/>
              </a:rPr>
              <a:t> on the topics of scientific and critical thinking.</a:t>
            </a:r>
            <a:endParaRPr lang="en-US" sz="3200" spc="32" dirty="0">
              <a:solidFill>
                <a:srgbClr val="111B1E"/>
              </a:solidFill>
              <a:latin typeface="Open Sauce SemiBold" panose="020B0604020202020204" charset="0"/>
            </a:endParaRPr>
          </a:p>
        </p:txBody>
      </p:sp>
      <p:grpSp>
        <p:nvGrpSpPr>
          <p:cNvPr id="5" name="Group 5"/>
          <p:cNvGrpSpPr/>
          <p:nvPr/>
        </p:nvGrpSpPr>
        <p:grpSpPr>
          <a:xfrm rot="-10800000">
            <a:off x="2489678" y="1271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2" action="ppaction://hlinksldjump"/>
              </a:rPr>
              <a:t>Home</a:t>
            </a:r>
            <a:endParaRPr lang="en-US" sz="6484" b="1" dirty="0">
              <a:solidFill>
                <a:srgbClr val="FFFFFF"/>
              </a:solidFill>
              <a:latin typeface="+mj-lt"/>
            </a:endParaRPr>
          </a:p>
        </p:txBody>
      </p:sp>
      <p:pic>
        <p:nvPicPr>
          <p:cNvPr id="2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200000">
            <a:off x="80345" y="12710"/>
            <a:ext cx="2484735" cy="2484735"/>
          </a:xfrm>
          <a:prstGeom prst="rect">
            <a:avLst/>
          </a:prstGeom>
        </p:spPr>
      </p:pic>
      <p:sp>
        <p:nvSpPr>
          <p:cNvPr id="15" name="TextBox 20"/>
          <p:cNvSpPr txBox="1"/>
          <p:nvPr/>
        </p:nvSpPr>
        <p:spPr>
          <a:xfrm>
            <a:off x="277617" y="223951"/>
            <a:ext cx="2115062" cy="945016"/>
          </a:xfrm>
          <a:prstGeom prst="rect">
            <a:avLst/>
          </a:prstGeom>
        </p:spPr>
        <p:txBody>
          <a:bodyPr lIns="0" tIns="0" rIns="0" bIns="0" rtlCol="0" anchor="t">
            <a:spAutoFit/>
          </a:bodyPr>
          <a:lstStyle/>
          <a:p>
            <a:pPr algn="r">
              <a:lnSpc>
                <a:spcPts val="3715"/>
              </a:lnSpc>
            </a:pPr>
            <a:r>
              <a:rPr lang="en-US" sz="4000" b="1" dirty="0">
                <a:solidFill>
                  <a:srgbClr val="FFFFFF"/>
                </a:solidFill>
                <a:latin typeface="League Spartan Italics"/>
                <a:hlinkClick r:id="" action="ppaction://hlinkshowjump?jump=previousslide"/>
              </a:rPr>
              <a:t>1 page back</a:t>
            </a:r>
            <a:endParaRPr lang="en-US" sz="4000" b="1" dirty="0">
              <a:solidFill>
                <a:srgbClr val="FFFFFF"/>
              </a:solidFill>
              <a:latin typeface="League Spartan Italics"/>
            </a:endParaRPr>
          </a:p>
        </p:txBody>
      </p:sp>
    </p:spTree>
    <p:extLst>
      <p:ext uri="{BB962C8B-B14F-4D97-AF65-F5344CB8AC3E}">
        <p14:creationId xmlns:p14="http://schemas.microsoft.com/office/powerpoint/2010/main" val="39560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6062429"/>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696616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45175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090663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06255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81211" y="1629134"/>
            <a:ext cx="14603690" cy="5770811"/>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Just theoretically acknowledging, that sometimes we are wrong, doesn’t makes our thinking any better (Nice and simple intro to this problem by Kathryn Schulz, journalist who appoints herself to be a </a:t>
            </a:r>
            <a:r>
              <a:rPr lang="en-US" sz="3000" spc="30" dirty="0" smtClean="0">
                <a:solidFill>
                  <a:srgbClr val="111B1E"/>
                </a:solidFill>
                <a:latin typeface="Open Sauce SemiBold"/>
              </a:rPr>
              <a:t>professional</a:t>
            </a:r>
            <a:r>
              <a:rPr lang="lv-LV" sz="3000" spc="30" dirty="0" smtClean="0">
                <a:solidFill>
                  <a:srgbClr val="111B1E"/>
                </a:solidFill>
                <a:latin typeface="Open Sauce SemiBold"/>
              </a:rPr>
              <a:t> </a:t>
            </a:r>
            <a:r>
              <a:rPr lang="en-US" sz="3000" spc="30" dirty="0" smtClean="0">
                <a:solidFill>
                  <a:srgbClr val="111B1E"/>
                </a:solidFill>
                <a:latin typeface="Open Sauce SemiBold"/>
              </a:rPr>
              <a:t>“</a:t>
            </a:r>
            <a:r>
              <a:rPr lang="en-US" sz="3000" spc="30" dirty="0" err="1" smtClean="0">
                <a:solidFill>
                  <a:srgbClr val="111B1E"/>
                </a:solidFill>
                <a:latin typeface="Open Sauce SemiBold"/>
              </a:rPr>
              <a:t>wrongologist</a:t>
            </a:r>
            <a:r>
              <a:rPr lang="en-US" sz="3000" spc="30" dirty="0" smtClean="0">
                <a:solidFill>
                  <a:srgbClr val="111B1E"/>
                </a:solidFill>
                <a:latin typeface="Open Sauce SemiBold"/>
              </a:rPr>
              <a:t>”:</a:t>
            </a:r>
            <a:r>
              <a:rPr lang="lv-LV" sz="3000" spc="30" dirty="0" smtClean="0">
                <a:solidFill>
                  <a:srgbClr val="111B1E"/>
                </a:solidFill>
                <a:latin typeface="Open Sauce SemiBold"/>
              </a:rPr>
              <a:t> </a:t>
            </a:r>
            <a:r>
              <a:rPr lang="en-US" sz="3000" spc="30" dirty="0" smtClean="0">
                <a:solidFill>
                  <a:srgbClr val="111B1E"/>
                </a:solidFill>
                <a:latin typeface="Open Sauce SemiBold"/>
              </a:rPr>
              <a:t>https</a:t>
            </a:r>
            <a:r>
              <a:rPr lang="en-US" sz="3000" spc="30" dirty="0">
                <a:solidFill>
                  <a:srgbClr val="111B1E"/>
                </a:solidFill>
                <a:latin typeface="Open Sauce SemiBold"/>
              </a:rPr>
              <a:t>://www.ted.com/talks/kathryn_schulz_on_being_wrong (Schulz, 2011). </a:t>
            </a:r>
            <a:r>
              <a:rPr lang="en-US" sz="3000" spc="30" dirty="0" smtClean="0">
                <a:solidFill>
                  <a:srgbClr val="111B1E"/>
                </a:solidFill>
                <a:latin typeface="Open Sauce SemiBold"/>
              </a:rPr>
              <a:t>Simple logic and scientific research in cognitive psychology upholds main statements made by her). There are a lot of known psychological effects revealing that our brain lulls us into believing that we are right no matter what. That everything always is ok with our way of perceiving things and thinking about them, no matter what available evidence says. </a:t>
            </a:r>
            <a:endParaRPr lang="en-US" sz="3000" spc="30" dirty="0">
              <a:solidFill>
                <a:srgbClr val="111B1E"/>
              </a:solidFill>
              <a:latin typeface="Open Sauce SemiBold"/>
            </a:endParaRPr>
          </a:p>
        </p:txBody>
      </p:sp>
      <p:grpSp>
        <p:nvGrpSpPr>
          <p:cNvPr id="4" name="Group 4"/>
          <p:cNvGrpSpPr/>
          <p:nvPr/>
        </p:nvGrpSpPr>
        <p:grpSpPr>
          <a:xfrm>
            <a:off x="2581211" y="7705789"/>
            <a:ext cx="2581211" cy="25812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81211" y="7705789"/>
            <a:ext cx="2581211" cy="2581211"/>
          </a:xfrm>
          <a:prstGeom prst="rect">
            <a:avLst/>
          </a:prstGeom>
        </p:spPr>
      </p:pic>
      <p:grpSp>
        <p:nvGrpSpPr>
          <p:cNvPr id="7" name="Group 7"/>
          <p:cNvGrpSpPr/>
          <p:nvPr/>
        </p:nvGrpSpPr>
        <p:grpSpPr>
          <a:xfrm>
            <a:off x="0" y="7705789"/>
            <a:ext cx="2581211" cy="2581211"/>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9" name="Group 9"/>
          <p:cNvGrpSpPr/>
          <p:nvPr/>
        </p:nvGrpSpPr>
        <p:grpSpPr>
          <a:xfrm>
            <a:off x="336842" y="8042632"/>
            <a:ext cx="1907526" cy="1907526"/>
            <a:chOff x="0" y="0"/>
            <a:chExt cx="6350000" cy="6350000"/>
          </a:xfrm>
          <a:solidFill>
            <a:srgbClr val="004AAD"/>
          </a:solidFill>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a:off x="6434105" y="9015316"/>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a:off x="6434105" y="7743632"/>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7" name="Group 17"/>
          <p:cNvGrpSpPr/>
          <p:nvPr/>
        </p:nvGrpSpPr>
        <p:grpSpPr>
          <a:xfrm>
            <a:off x="5162421" y="9015316"/>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9" name="Group 19"/>
          <p:cNvGrpSpPr/>
          <p:nvPr/>
        </p:nvGrpSpPr>
        <p:grpSpPr>
          <a:xfrm>
            <a:off x="5162421" y="7743632"/>
            <a:ext cx="1271684" cy="127168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20"/>
          <p:cNvSpPr txBox="1"/>
          <p:nvPr/>
        </p:nvSpPr>
        <p:spPr>
          <a:xfrm>
            <a:off x="699223" y="8461630"/>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9"/>
          <p:cNvSpPr txBox="1"/>
          <p:nvPr/>
        </p:nvSpPr>
        <p:spPr>
          <a:xfrm>
            <a:off x="2714014" y="8608034"/>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92852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0126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59470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869055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46174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97545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861443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3425163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15580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15093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5789"/>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5789"/>
            <a:ext cx="2581211" cy="2581211"/>
          </a:xfrm>
          <a:prstGeom prst="rect">
            <a:avLst/>
          </a:prstGeom>
        </p:spPr>
      </p:pic>
      <p:grpSp>
        <p:nvGrpSpPr>
          <p:cNvPr id="5" name="Group 5"/>
          <p:cNvGrpSpPr/>
          <p:nvPr/>
        </p:nvGrpSpPr>
        <p:grpSpPr>
          <a:xfrm>
            <a:off x="5121741" y="7743632"/>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5458583" y="8080474"/>
            <a:ext cx="1907526" cy="1907526"/>
            <a:chOff x="0" y="0"/>
            <a:chExt cx="6350000" cy="6350000"/>
          </a:xfrm>
          <a:solidFill>
            <a:srgbClr val="004AAD"/>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 name="Group 11"/>
          <p:cNvGrpSpPr/>
          <p:nvPr/>
        </p:nvGrpSpPr>
        <p:grpSpPr>
          <a:xfrm>
            <a:off x="3852895" y="9015316"/>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3852895" y="7743632"/>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2581211" y="9015316"/>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2581211" y="7743632"/>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19"/>
          <p:cNvSpPr txBox="1"/>
          <p:nvPr/>
        </p:nvSpPr>
        <p:spPr>
          <a:xfrm>
            <a:off x="1036075" y="2223020"/>
            <a:ext cx="12679926" cy="3462486"/>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This could manifest in You believing that there is something special, something wrong with those pictures and tasks shown to You now, and that there is nothing odd about yourself. When the truth is – there is nothing special about these pictures and tasks, but there are many things special about You (us – humans), which is better to be familiar with.</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a:t>
            </a:r>
            <a:r>
              <a:rPr lang="en-US" b="1" dirty="0" smtClean="0">
                <a:solidFill>
                  <a:srgbClr val="00C2CB"/>
                </a:solidFill>
                <a:latin typeface="League Spartan Italics"/>
              </a:rPr>
              <a:t>realism</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grpSp>
        <p:nvGrpSpPr>
          <p:cNvPr id="24" name="Group 5"/>
          <p:cNvGrpSpPr/>
          <p:nvPr/>
        </p:nvGrpSpPr>
        <p:grpSpPr>
          <a:xfrm>
            <a:off x="15706789" y="0"/>
            <a:ext cx="2581211" cy="2581211"/>
            <a:chOff x="0" y="0"/>
            <a:chExt cx="6350000" cy="6350000"/>
          </a:xfrm>
        </p:grpSpPr>
        <p:sp>
          <p:nvSpPr>
            <p:cNvPr id="25"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7"/>
          <p:cNvGrpSpPr/>
          <p:nvPr/>
        </p:nvGrpSpPr>
        <p:grpSpPr>
          <a:xfrm>
            <a:off x="16221139" y="514350"/>
            <a:ext cx="1552511" cy="1552511"/>
            <a:chOff x="0" y="0"/>
            <a:chExt cx="6350000" cy="6350000"/>
          </a:xfrm>
        </p:grpSpPr>
        <p:sp>
          <p:nvSpPr>
            <p:cNvPr id="27"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8" name="Group 9"/>
          <p:cNvGrpSpPr/>
          <p:nvPr/>
        </p:nvGrpSpPr>
        <p:grpSpPr>
          <a:xfrm>
            <a:off x="16529974" y="823185"/>
            <a:ext cx="934842" cy="934842"/>
            <a:chOff x="0" y="0"/>
            <a:chExt cx="6350000" cy="6350000"/>
          </a:xfrm>
        </p:grpSpPr>
        <p:sp>
          <p:nvSpPr>
            <p:cNvPr id="29"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30" name="TextBox 20"/>
          <p:cNvSpPr txBox="1"/>
          <p:nvPr/>
        </p:nvSpPr>
        <p:spPr>
          <a:xfrm>
            <a:off x="5827946" y="852388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2" name="TextBox 19"/>
          <p:cNvSpPr txBox="1"/>
          <p:nvPr/>
        </p:nvSpPr>
        <p:spPr>
          <a:xfrm>
            <a:off x="127887" y="8616296"/>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239325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272126"/>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66849"/>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a:t>
            </a:r>
            <a:r>
              <a:rPr lang="en-US" sz="3473" b="1" spc="486" dirty="0">
                <a:solidFill>
                  <a:srgbClr val="FFFFFF"/>
                </a:solidFill>
                <a:latin typeface="Open Sauce SemiBold Bold"/>
                <a:hlinkClick r:id="rId9" action="ppaction://hlinksldjump"/>
              </a:rPr>
              <a:t>d</a:t>
            </a:r>
            <a:endParaRPr lang="en-US" sz="3473" b="1" spc="486" dirty="0">
              <a:solidFill>
                <a:srgbClr val="FFFFFF"/>
              </a:solidFill>
              <a:latin typeface="Open Sauce SemiBold Bold"/>
            </a:endParaRPr>
          </a:p>
        </p:txBody>
      </p:sp>
      <p:sp>
        <p:nvSpPr>
          <p:cNvPr id="44" name="TextBox 11"/>
          <p:cNvSpPr txBox="1"/>
          <p:nvPr/>
        </p:nvSpPr>
        <p:spPr>
          <a:xfrm>
            <a:off x="1832229" y="1841600"/>
            <a:ext cx="10260179" cy="5052024"/>
          </a:xfrm>
          <a:prstGeom prst="rect">
            <a:avLst/>
          </a:prstGeom>
        </p:spPr>
        <p:txBody>
          <a:bodyPr lIns="0" tIns="0" rIns="0" bIns="0" rtlCol="0" anchor="t">
            <a:spAutoFit/>
          </a:bodyPr>
          <a:lstStyle/>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ct val="200000"/>
              </a:lnSpc>
            </a:pP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ct val="200000"/>
              </a:lnSpc>
            </a:pPr>
            <a:endParaRPr lang="en-US" sz="3283" b="1" dirty="0">
              <a:solidFill>
                <a:srgbClr val="FFFFFF"/>
              </a:solidFill>
              <a:latin typeface="League Spartan Italics"/>
            </a:endParaRPr>
          </a:p>
        </p:txBody>
      </p:sp>
    </p:spTree>
    <p:extLst>
      <p:ext uri="{BB962C8B-B14F-4D97-AF65-F5344CB8AC3E}">
        <p14:creationId xmlns:p14="http://schemas.microsoft.com/office/powerpoint/2010/main" val="211889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n </a:t>
            </a:r>
            <a:r>
              <a:rPr lang="lv-LV" sz="2490" b="1" dirty="0" err="1" smtClean="0">
                <a:solidFill>
                  <a:srgbClr val="FFFFFF"/>
                </a:solidFill>
                <a:latin typeface="League Spartan Italics"/>
                <a:hlinkClick r:id="rId7" action="ppaction://hlinksldjump"/>
              </a:rPr>
              <a:t>athlete</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07168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33293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 </a:t>
            </a:r>
            <a:r>
              <a:rPr lang="lv-LV" sz="2490" b="1" dirty="0" err="1" smtClean="0">
                <a:solidFill>
                  <a:srgbClr val="FFFFFF"/>
                </a:solidFill>
                <a:latin typeface="League Spartan Italics"/>
                <a:hlinkClick r:id="rId6" action="ppaction://hlinksldjump"/>
              </a:rPr>
              <a:t>athlete</a:t>
            </a:r>
            <a:r>
              <a:rPr lang="en-US" sz="2490" b="1" dirty="0" smtClean="0">
                <a:solidFill>
                  <a:srgbClr val="FFFFFF"/>
                </a:solidFill>
                <a:latin typeface="League Spartan Italics"/>
                <a:hlinkClick r:id="rId6"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t>
            </a:r>
            <a:r>
              <a:rPr lang="en-US" sz="2490" b="1" dirty="0" smtClean="0">
                <a:solidFill>
                  <a:srgbClr val="FFFFFF"/>
                </a:solidFill>
                <a:latin typeface="League Spartan Italics"/>
                <a:hlinkClick r:id="rId7" action="ppaction://hlinksldjump"/>
              </a:rPr>
              <a:t>a</a:t>
            </a:r>
            <a:r>
              <a:rPr lang="lv-LV" sz="2490" b="1" dirty="0" smtClean="0">
                <a:solidFill>
                  <a:srgbClr val="FFFFFF"/>
                </a:solidFill>
                <a:latin typeface="League Spartan Italics"/>
                <a:hlinkClick r:id="rId7" action="ppaction://hlinksldjump"/>
              </a:rPr>
              <a:t> </a:t>
            </a:r>
            <a:r>
              <a:rPr lang="lv-LV" sz="2490" b="1" dirty="0" err="1" smtClean="0">
                <a:solidFill>
                  <a:srgbClr val="FFFFFF"/>
                </a:solidFill>
                <a:latin typeface="League Spartan Italics"/>
                <a:hlinkClick r:id="rId7" action="ppaction://hlinksldjump"/>
              </a:rPr>
              <a:t>doctor</a:t>
            </a:r>
            <a:r>
              <a:rPr lang="en-US" sz="2490" b="1" dirty="0" smtClean="0">
                <a:solidFill>
                  <a:srgbClr val="FFFFFF"/>
                </a:solidFill>
                <a:latin typeface="League Spartan Italics"/>
                <a:hlinkClick r:id="rId7" action="ppaction://hlinksldjump"/>
              </a:rPr>
              <a:t>.</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extLst>
      <p:ext uri="{BB962C8B-B14F-4D97-AF65-F5344CB8AC3E}">
        <p14:creationId xmlns:p14="http://schemas.microsoft.com/office/powerpoint/2010/main" val="285595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457200" y="705674"/>
            <a:ext cx="15564972" cy="8956298"/>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 mug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3" action="ppaction://hlinksldjump"/>
              </a:rPr>
              <a:t>Figure 2</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err="1">
                <a:solidFill>
                  <a:srgbClr val="1155CC"/>
                </a:solidFill>
                <a:latin typeface="Open Sauce SemiBold" panose="020B0604020202020204" charset="0"/>
                <a:hlinkClick r:id="rId4"/>
              </a:rPr>
              <a:t>Kanizsa</a:t>
            </a:r>
            <a:r>
              <a:rPr lang="en-US" sz="2800" u="sng" dirty="0">
                <a:solidFill>
                  <a:srgbClr val="1155CC"/>
                </a:solidFill>
                <a:latin typeface="Open Sauce SemiBold" panose="020B0604020202020204" charset="0"/>
                <a:hlinkClick r:id="rId4"/>
              </a:rPr>
              <a:t> triangle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5"/>
              </a:rPr>
              <a:t> </a:t>
            </a:r>
            <a:r>
              <a:rPr lang="en-US" sz="2800" u="sng" dirty="0">
                <a:solidFill>
                  <a:srgbClr val="1155CC"/>
                </a:solidFill>
                <a:latin typeface="Open Sauce SemiBold" panose="020B0604020202020204" charset="0"/>
                <a:hlinkClick r:id="rId5"/>
              </a:rPr>
              <a:t>Fibonacci</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7" action="ppaction://hlinksldjump"/>
              </a:rPr>
              <a:t>Figure 3</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image is in the 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8" action="ppaction://hlinksldjump"/>
              </a:rPr>
              <a:t>Figure 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is a derivative of a public domain picture</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9" action="ppaction://hlinksldjump"/>
              </a:rPr>
              <a:t>Figure 5</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0"/>
              </a:rPr>
              <a:t>Martian face </a:t>
            </a:r>
            <a:r>
              <a:rPr lang="en-US" sz="2800" u="sng" dirty="0" err="1">
                <a:solidFill>
                  <a:srgbClr val="1155CC"/>
                </a:solidFill>
                <a:latin typeface="Open Sauce SemiBold" panose="020B0604020202020204" charset="0"/>
                <a:hlinkClick r:id="rId10"/>
              </a:rPr>
              <a:t>viking</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3" action="ppaction://hlinksldjump"/>
              </a:rPr>
              <a:t>Figure 6</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4"/>
              </a:rPr>
              <a:t>Mars face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5" action="ppaction://hlinksldjump"/>
              </a:rPr>
              <a:t>Figure 7</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6"/>
              </a:rPr>
              <a:t>Healing grid</a:t>
            </a:r>
            <a:r>
              <a:rPr lang="en-US" sz="2800" dirty="0">
                <a:solidFill>
                  <a:srgbClr val="000000"/>
                </a:solidFill>
                <a:latin typeface="Open Sauce SemiBold" panose="020B0604020202020204" charset="0"/>
              </a:rPr>
              <a:t>” Credit:</a:t>
            </a:r>
            <a:r>
              <a:rPr lang="en-US" sz="2800" dirty="0">
                <a:solidFill>
                  <a:srgbClr val="000000"/>
                </a:solidFill>
                <a:latin typeface="Open Sauce SemiBold" panose="020B0604020202020204" charset="0"/>
                <a:hlinkClick r:id="rId17"/>
              </a:rPr>
              <a:t> </a:t>
            </a:r>
            <a:r>
              <a:rPr lang="en-US" sz="2800" u="sng" dirty="0">
                <a:solidFill>
                  <a:srgbClr val="1155CC"/>
                </a:solidFill>
                <a:latin typeface="Open Sauce SemiBold" panose="020B0604020202020204" charset="0"/>
                <a:hlinkClick r:id="rId17"/>
              </a:rPr>
              <a:t>George </a:t>
            </a:r>
            <a:r>
              <a:rPr lang="en-US" sz="2800" u="sng" dirty="0" err="1">
                <a:solidFill>
                  <a:srgbClr val="1155CC"/>
                </a:solidFill>
                <a:latin typeface="Open Sauce SemiBold" panose="020B0604020202020204" charset="0"/>
                <a:hlinkClick r:id="rId17"/>
              </a:rPr>
              <a:t>Retseck</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8" action="ppaction://hlinksldjump"/>
              </a:rPr>
              <a:t>Figure 8</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dirty="0">
                <a:solidFill>
                  <a:srgbClr val="000000"/>
                </a:solidFill>
                <a:latin typeface="Open Sauce SemiBold" panose="020B0604020202020204" charset="0"/>
                <a:hlinkClick r:id="rId19"/>
              </a:rPr>
              <a:t> </a:t>
            </a:r>
            <a:r>
              <a:rPr lang="en-US" sz="2800" u="sng" dirty="0" err="1">
                <a:solidFill>
                  <a:srgbClr val="1155CC"/>
                </a:solidFill>
                <a:latin typeface="Open Sauce SemiBold" panose="020B0604020202020204" charset="0"/>
                <a:hlinkClick r:id="rId19"/>
              </a:rPr>
              <a:t>Ryota</a:t>
            </a:r>
            <a:r>
              <a:rPr lang="en-US" sz="2800" u="sng" dirty="0">
                <a:solidFill>
                  <a:srgbClr val="1155CC"/>
                </a:solidFill>
                <a:latin typeface="Open Sauce SemiBold" panose="020B0604020202020204" charset="0"/>
                <a:hlinkClick r:id="rId19"/>
              </a:rPr>
              <a:t> Kanai</a:t>
            </a:r>
            <a:r>
              <a:rPr lang="en-US" sz="2800" u="sng" dirty="0">
                <a:solidFill>
                  <a:srgbClr val="1155CC"/>
                </a:solidFill>
                <a:latin typeface="Open Sauce SemiBold" panose="020B0604020202020204" charset="0"/>
              </a:rPr>
              <a:t> </a:t>
            </a:r>
            <a:endParaRPr lang="lv-LV" sz="2800" u="sng" dirty="0" smtClean="0">
              <a:solidFill>
                <a:srgbClr val="1155CC"/>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0" action="ppaction://hlinksldjump"/>
              </a:rPr>
              <a:t>Figure 9</a:t>
            </a:r>
            <a:r>
              <a:rPr lang="en-US" sz="2800" b="1"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1"/>
              </a:rPr>
              <a:t>Source </a:t>
            </a:r>
            <a:r>
              <a:rPr lang="en-US" sz="2800" dirty="0">
                <a:solidFill>
                  <a:srgbClr val="000000"/>
                </a:solidFill>
                <a:latin typeface="Open Sauce SemiBold" panose="020B0604020202020204" charset="0"/>
              </a:rPr>
              <a:t>| Credit: Dorothy A. </a:t>
            </a:r>
            <a:r>
              <a:rPr lang="en-US" sz="2800" dirty="0" err="1">
                <a:solidFill>
                  <a:srgbClr val="000000"/>
                </a:solidFill>
                <a:latin typeface="Open Sauce SemiBold" panose="020B0604020202020204" charset="0"/>
              </a:rPr>
              <a:t>Kleffner</a:t>
            </a:r>
            <a:r>
              <a:rPr lang="en-US" sz="2800" dirty="0">
                <a:solidFill>
                  <a:srgbClr val="000000"/>
                </a:solidFill>
                <a:latin typeface="Open Sauce SemiBold" panose="020B0604020202020204" charset="0"/>
              </a:rPr>
              <a:t> and V. S. Ramachandran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2" action="ppaction://hlinksldjump"/>
              </a:rPr>
              <a:t>Figure 10</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a:t>
            </a:r>
            <a:r>
              <a:rPr lang="en-US" sz="2800" u="sng" dirty="0">
                <a:solidFill>
                  <a:srgbClr val="1155CC"/>
                </a:solidFill>
                <a:latin typeface="Open Sauce SemiBold" panose="020B0604020202020204" charset="0"/>
                <a:hlinkClick r:id="rId23"/>
              </a:rPr>
              <a:t>Dawn HAMO Image 12</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1"/>
              </a:rPr>
              <a:t> </a:t>
            </a:r>
            <a:r>
              <a:rPr lang="en-US" sz="2800" u="sng" dirty="0">
                <a:solidFill>
                  <a:srgbClr val="1155CC"/>
                </a:solidFill>
                <a:latin typeface="Open Sauce SemiBold" panose="020B0604020202020204" charset="0"/>
                <a:hlinkClick r:id="rId11"/>
              </a:rPr>
              <a:t>NASA</a:t>
            </a:r>
            <a:r>
              <a:rPr lang="en-US" sz="2800" dirty="0">
                <a:solidFill>
                  <a:srgbClr val="000000"/>
                </a:solidFill>
                <a:latin typeface="Open Sauce SemiBold" panose="020B0604020202020204" charset="0"/>
              </a:rPr>
              <a:t> is in the</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2"/>
              </a:rPr>
              <a:t>public domain</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4" action="ppaction://hlinksldjump"/>
              </a:rPr>
              <a:t>Figure 11</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25"/>
              </a:rPr>
              <a:t>Lost in Perspective</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26"/>
              </a:rPr>
              <a:t> </a:t>
            </a:r>
            <a:r>
              <a:rPr lang="en-US" sz="2800" u="sng" dirty="0" err="1">
                <a:solidFill>
                  <a:srgbClr val="1155CC"/>
                </a:solidFill>
                <a:latin typeface="Open Sauce SemiBold" panose="020B0604020202020204" charset="0"/>
                <a:hlinkClick r:id="rId26"/>
              </a:rPr>
              <a:t>DoubleVision</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27"/>
              </a:rPr>
              <a:t> </a:t>
            </a:r>
            <a:r>
              <a:rPr lang="en-US" sz="2800" u="sng" dirty="0">
                <a:solidFill>
                  <a:srgbClr val="1155CC"/>
                </a:solidFill>
                <a:latin typeface="Open Sauce SemiBold" panose="020B0604020202020204" charset="0"/>
                <a:hlinkClick r:id="rId27"/>
              </a:rPr>
              <a:t>CC BY-NC-SA 4.0</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a:t>
            </a:r>
            <a:r>
              <a:rPr lang="en-US" sz="700" b="1" dirty="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28" action="ppaction://hlinksldjump"/>
              </a:rPr>
              <a:t>Figure 12</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This work is a derivative of "</a:t>
            </a:r>
            <a:r>
              <a:rPr lang="en-US" sz="2800" u="sng" dirty="0">
                <a:solidFill>
                  <a:srgbClr val="1155CC"/>
                </a:solidFill>
                <a:latin typeface="Open Sauce SemiBold" panose="020B0604020202020204" charset="0"/>
                <a:hlinkClick r:id="rId29"/>
              </a:rPr>
              <a:t>Pisa tower04</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30"/>
              </a:rPr>
              <a:t> </a:t>
            </a:r>
            <a:r>
              <a:rPr lang="en-US" sz="2800" u="sng" dirty="0" err="1">
                <a:solidFill>
                  <a:srgbClr val="1155CC"/>
                </a:solidFill>
                <a:latin typeface="Open Sauce SemiBold" panose="020B0604020202020204" charset="0"/>
                <a:hlinkClick r:id="rId30"/>
              </a:rPr>
              <a:t>JoJan</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 The derivative is also licensed under</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CC BY-SA 3.0</a:t>
            </a:r>
            <a:r>
              <a:rPr lang="en-US" sz="2800" dirty="0">
                <a:solidFill>
                  <a:srgbClr val="000000"/>
                </a:solidFill>
                <a:latin typeface="Open Sauce SemiBold" panose="020B0604020202020204" charset="0"/>
              </a:rPr>
              <a:t>.</a:t>
            </a: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xmlns="" r:embed="rId32"/>
              </a:ext>
            </a:extLst>
          </a:blip>
          <a:srcRect/>
          <a:stretch>
            <a:fillRect/>
          </a:stretch>
        </p:blipFill>
        <p:spPr>
          <a:xfrm>
            <a:off x="15419867" y="7418867"/>
            <a:ext cx="2868133" cy="2868133"/>
          </a:xfrm>
          <a:prstGeom prst="rect">
            <a:avLst/>
          </a:prstGeom>
        </p:spPr>
      </p:pic>
      <p:sp>
        <p:nvSpPr>
          <p:cNvPr id="34" name="TextBox 14">
            <a:hlinkClick r:id="rId33"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19" name="TextBox 14"/>
          <p:cNvSpPr txBox="1"/>
          <p:nvPr/>
        </p:nvSpPr>
        <p:spPr>
          <a:xfrm>
            <a:off x="457200" y="132392"/>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274221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609600" y="1790700"/>
            <a:ext cx="15564972" cy="7294305"/>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13</a:t>
            </a:r>
            <a:r>
              <a:rPr lang="en-US" sz="2800" b="1" dirty="0">
                <a:solidFill>
                  <a:srgbClr val="000000"/>
                </a:solidFill>
                <a:latin typeface="Open Sauce SemiBold" panose="020B0604020202020204" charset="0"/>
              </a:rPr>
              <a:t>: Credit: </a:t>
            </a:r>
            <a:r>
              <a:rPr lang="en-US" sz="2800" u="sng" dirty="0" err="1" smtClean="0">
                <a:solidFill>
                  <a:srgbClr val="1155CC"/>
                </a:solidFill>
                <a:latin typeface="Open Sauce SemiBold" panose="020B0604020202020204" charset="0"/>
                <a:hlinkClick r:id="rId3"/>
              </a:rPr>
              <a:t>trandoductin</a:t>
            </a:r>
            <a:endParaRPr lang="lv-LV" sz="2800"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14</a:t>
            </a:r>
            <a:r>
              <a:rPr lang="en-US" sz="2800" b="1" dirty="0">
                <a:solidFill>
                  <a:srgbClr val="000000"/>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9" action="ppaction://hlinksldjump"/>
              </a:rPr>
              <a:t>Figure </a:t>
            </a:r>
            <a:r>
              <a:rPr lang="en-US" sz="2800" b="1" dirty="0">
                <a:solidFill>
                  <a:srgbClr val="000000"/>
                </a:solidFill>
                <a:latin typeface="Open Sauce SemiBold" panose="020B0604020202020204" charset="0"/>
                <a:hlinkClick r:id="rId9" action="ppaction://hlinksldjump"/>
              </a:rPr>
              <a:t>15</a:t>
            </a:r>
            <a:r>
              <a:rPr lang="en-US" sz="2800" b="1" dirty="0">
                <a:solidFill>
                  <a:srgbClr val="000000"/>
                </a:solidFill>
                <a:latin typeface="Open Sauce SemiBold" panose="020B0604020202020204" charset="0"/>
              </a:rPr>
              <a:t>:</a:t>
            </a:r>
            <a:r>
              <a:rPr lang="en-US" sz="2800" dirty="0">
                <a:solidFill>
                  <a:srgbClr val="000000"/>
                </a:solidFill>
                <a:latin typeface="Open Sauce SemiBold" panose="020B0604020202020204" charset="0"/>
              </a:rPr>
              <a:t> Derivative of "</a:t>
            </a:r>
            <a:r>
              <a:rPr lang="en-US" sz="2800" u="sng" dirty="0">
                <a:solidFill>
                  <a:srgbClr val="1155CC"/>
                </a:solidFill>
                <a:latin typeface="Open Sauce SemiBold" panose="020B0604020202020204" charset="0"/>
                <a:hlinkClick r:id="rId5"/>
              </a:rPr>
              <a:t>Checker shadow illusion</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6"/>
              </a:rPr>
              <a:t> </a:t>
            </a:r>
            <a:r>
              <a:rPr lang="en-US" sz="2800" u="sng" dirty="0">
                <a:solidFill>
                  <a:srgbClr val="1155CC"/>
                </a:solidFill>
                <a:latin typeface="Open Sauce SemiBold" panose="020B0604020202020204" charset="0"/>
                <a:hlinkClick r:id="rId6"/>
              </a:rPr>
              <a:t>Edward H. Adelson</a:t>
            </a:r>
            <a:r>
              <a:rPr lang="en-US" sz="2800" dirty="0">
                <a:solidFill>
                  <a:srgbClr val="000000"/>
                </a:solidFill>
                <a:latin typeface="Open Sauce SemiBold" panose="020B0604020202020204" charset="0"/>
              </a:rPr>
              <a:t>, </a:t>
            </a:r>
            <a:r>
              <a:rPr lang="en-US" sz="2800" dirty="0" err="1">
                <a:solidFill>
                  <a:srgbClr val="000000"/>
                </a:solidFill>
                <a:latin typeface="Open Sauce SemiBold" panose="020B0604020202020204" charset="0"/>
              </a:rPr>
              <a:t>vectorized</a:t>
            </a:r>
            <a:r>
              <a:rPr lang="en-US" sz="2800" dirty="0">
                <a:solidFill>
                  <a:srgbClr val="000000"/>
                </a:solidFill>
                <a:latin typeface="Open Sauce SemiBold" panose="020B0604020202020204" charset="0"/>
              </a:rPr>
              <a:t> by </a:t>
            </a:r>
            <a:r>
              <a:rPr lang="en-US" sz="2800" u="sng" dirty="0">
                <a:solidFill>
                  <a:srgbClr val="1155CC"/>
                </a:solidFill>
                <a:latin typeface="Open Sauce SemiBold" panose="020B0604020202020204" charset="0"/>
                <a:hlinkClick r:id="rId7"/>
              </a:rPr>
              <a:t>Pbroks13</a:t>
            </a:r>
            <a:r>
              <a:rPr lang="en-US" sz="2800" dirty="0">
                <a:solidFill>
                  <a:srgbClr val="000000"/>
                </a:solidFill>
                <a:latin typeface="Open Sauce SemiBold" panose="020B0604020202020204" charset="0"/>
              </a:rPr>
              <a:t>, used under</a:t>
            </a:r>
            <a:r>
              <a:rPr lang="en-US" sz="2800" dirty="0">
                <a:solidFill>
                  <a:srgbClr val="000000"/>
                </a:solidFill>
                <a:latin typeface="Open Sauce SemiBold" panose="020B0604020202020204" charset="0"/>
                <a:hlinkClick r:id="rId8"/>
              </a:rPr>
              <a:t> </a:t>
            </a:r>
            <a:r>
              <a:rPr lang="en-US" sz="2800" u="sng" dirty="0">
                <a:solidFill>
                  <a:srgbClr val="1155CC"/>
                </a:solidFill>
                <a:latin typeface="Open Sauce SemiBold" panose="020B0604020202020204" charset="0"/>
                <a:hlinkClick r:id="rId8"/>
              </a:rPr>
              <a:t>CC BY-SA 4.0</a:t>
            </a:r>
            <a:r>
              <a:rPr lang="en-US" sz="2800" dirty="0">
                <a:solidFill>
                  <a:srgbClr val="000000"/>
                </a:solidFill>
                <a:latin typeface="Open Sauce SemiBold" panose="020B0604020202020204" charset="0"/>
              </a:rPr>
              <a:t>.</a:t>
            </a:r>
            <a:endParaRPr lang="en-US" sz="2800" dirty="0">
              <a:latin typeface="Open Sauce SemiBold" panose="020B0604020202020204" charset="0"/>
            </a:endParaRPr>
          </a:p>
          <a:p>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10" action="ppaction://hlinksldjump"/>
              </a:rPr>
              <a:t>Figure 16</a:t>
            </a:r>
            <a:r>
              <a:rPr lang="en-US" sz="2800" b="1" dirty="0">
                <a:solidFill>
                  <a:srgbClr val="000000"/>
                </a:solidFill>
                <a:latin typeface="Open Sauce SemiBold" panose="020B0604020202020204" charset="0"/>
              </a:rPr>
              <a:t>: Venn diagram clarifying conjunction </a:t>
            </a:r>
            <a:r>
              <a:rPr lang="en-US" sz="2800" b="1" dirty="0" smtClean="0">
                <a:solidFill>
                  <a:srgbClr val="000000"/>
                </a:solidFill>
                <a:latin typeface="Open Sauce SemiBold" panose="020B0604020202020204" charset="0"/>
              </a:rPr>
              <a:t>fallacy</a:t>
            </a:r>
            <a:endParaRPr lang="lv-LV" sz="2800" b="1" dirty="0" smtClean="0">
              <a:solidFill>
                <a:srgbClr val="000000"/>
              </a:solidFill>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1" action="ppaction://hlinksldjump"/>
              </a:rPr>
              <a:t>Figure </a:t>
            </a:r>
            <a:r>
              <a:rPr lang="en-US" sz="2800" b="1" dirty="0">
                <a:solidFill>
                  <a:srgbClr val="000000"/>
                </a:solidFill>
                <a:latin typeface="Open Sauce SemiBold" panose="020B0604020202020204" charset="0"/>
                <a:hlinkClick r:id="rId11" action="ppaction://hlinksldjump"/>
              </a:rPr>
              <a:t>17</a:t>
            </a:r>
            <a:r>
              <a:rPr lang="en-US" sz="2800" b="1" dirty="0">
                <a:solidFill>
                  <a:srgbClr val="000000"/>
                </a:solidFill>
                <a:latin typeface="Open Sauce SemiBold" panose="020B0604020202020204" charset="0"/>
              </a:rPr>
              <a:t>: </a:t>
            </a:r>
            <a:r>
              <a:rPr lang="en-US" sz="2800" u="sng" dirty="0" smtClean="0">
                <a:solidFill>
                  <a:srgbClr val="C00000"/>
                </a:solidFill>
                <a:latin typeface="Open Sauce SemiBold" panose="020B0604020202020204" charset="0"/>
                <a:hlinkClick r:id="rId12"/>
              </a:rPr>
              <a:t>https</a:t>
            </a:r>
            <a:r>
              <a:rPr lang="en-US" sz="2800" u="sng" dirty="0">
                <a:solidFill>
                  <a:srgbClr val="C00000"/>
                </a:solidFill>
                <a:latin typeface="Open Sauce SemiBold" panose="020B0604020202020204" charset="0"/>
                <a:hlinkClick r:id="rId12"/>
              </a:rPr>
              <a:t>://drive.google.com/file/d/1-YD4fWTCVxWLqS59nIa1r7W437XtY8BS/view?usp=sharing</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 </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3" action="ppaction://hlinksldjump"/>
              </a:rPr>
              <a:t>Figure </a:t>
            </a:r>
            <a:r>
              <a:rPr lang="en-US" sz="2800" b="1" dirty="0">
                <a:solidFill>
                  <a:srgbClr val="000000"/>
                </a:solidFill>
                <a:latin typeface="Open Sauce SemiBold" panose="020B0604020202020204" charset="0"/>
                <a:hlinkClick r:id="rId13" action="ppaction://hlinksldjump"/>
              </a:rPr>
              <a:t>18</a:t>
            </a:r>
            <a:r>
              <a:rPr lang="en-US" sz="2800" b="1" dirty="0">
                <a:solidFill>
                  <a:srgbClr val="000000"/>
                </a:solidFill>
                <a:latin typeface="Open Sauce SemiBold" panose="020B0604020202020204" charset="0"/>
              </a:rPr>
              <a:t>: Random </a:t>
            </a:r>
            <a:r>
              <a:rPr lang="en-US" sz="2800" b="1" dirty="0" smtClean="0">
                <a:solidFill>
                  <a:srgbClr val="000000"/>
                </a:solidFill>
                <a:latin typeface="Open Sauce SemiBold" panose="020B0604020202020204" charset="0"/>
              </a:rPr>
              <a:t>distribution.</a:t>
            </a:r>
            <a:r>
              <a:rPr lang="en-US" sz="2800" dirty="0" smtClean="0">
                <a:solidFill>
                  <a:srgbClr val="FF0000"/>
                </a:solidFill>
                <a:latin typeface="Open Sauce SemiBold" panose="020B0604020202020204" charset="0"/>
              </a:rPr>
              <a:t> </a:t>
            </a:r>
            <a:r>
              <a:rPr lang="en-US" sz="2800" dirty="0" smtClean="0">
                <a:solidFill>
                  <a:srgbClr val="C00000"/>
                </a:solidFill>
                <a:latin typeface="Open Sauce SemiBold" panose="020B0604020202020204" charset="0"/>
              </a:rPr>
              <a:t>: </a:t>
            </a:r>
            <a:r>
              <a:rPr lang="en-US" sz="2800" u="sng" dirty="0" smtClean="0">
                <a:solidFill>
                  <a:srgbClr val="C00000"/>
                </a:solidFill>
                <a:latin typeface="Open Sauce SemiBold" panose="020B0604020202020204" charset="0"/>
                <a:hlinkClick r:id="rId14"/>
              </a:rPr>
              <a:t>https</a:t>
            </a:r>
            <a:r>
              <a:rPr lang="en-US" sz="2800" u="sng" dirty="0">
                <a:solidFill>
                  <a:srgbClr val="C00000"/>
                </a:solidFill>
                <a:latin typeface="Open Sauce SemiBold" panose="020B0604020202020204" charset="0"/>
                <a:hlinkClick r:id="rId14"/>
              </a:rPr>
              <a:t>://drive.google.com/file/d/148kbi8kI8r6NtM4KbrEzDXbQj6QZwJZ3/view</a:t>
            </a:r>
            <a:endParaRPr lang="en-US" sz="2800" dirty="0">
              <a:latin typeface="Open Sauce SemiBold" panose="020B0604020202020204" charset="0"/>
            </a:endParaRPr>
          </a:p>
          <a:p>
            <a:pPr marL="228600" indent="-228600">
              <a:spcBef>
                <a:spcPts val="1200"/>
              </a:spcBef>
              <a:spcAft>
                <a:spcPts val="1200"/>
              </a:spcAft>
            </a:pPr>
            <a:r>
              <a:rPr lang="en-US" sz="2800" u="sng" dirty="0" smtClean="0">
                <a:solidFill>
                  <a:srgbClr val="1155CC"/>
                </a:solidFill>
                <a:latin typeface="Open Sauce SemiBold" panose="020B0604020202020204" charset="0"/>
                <a:hlinkClick r:id="rId15"/>
              </a:rPr>
              <a:t>for </a:t>
            </a:r>
            <a:r>
              <a:rPr lang="en-US" sz="2800" u="sng" dirty="0">
                <a:solidFill>
                  <a:srgbClr val="1155CC"/>
                </a:solidFill>
                <a:latin typeface="Open Sauce SemiBold" panose="020B0604020202020204" charset="0"/>
                <a:hlinkClick r:id="rId15"/>
              </a:rPr>
              <a:t>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6"/>
              </a:rPr>
              <a:t> </a:t>
            </a:r>
            <a:r>
              <a:rPr lang="en-US" sz="2800" u="sng" dirty="0">
                <a:solidFill>
                  <a:srgbClr val="1155CC"/>
                </a:solidFill>
                <a:latin typeface="Open Sauce SemiBold" panose="020B0604020202020204" charset="0"/>
                <a:hlinkClick r:id="rId17"/>
              </a:rPr>
              <a:t>Open Government </a:t>
            </a:r>
            <a:r>
              <a:rPr lang="en-US" sz="2800" u="sng" dirty="0" err="1">
                <a:solidFill>
                  <a:srgbClr val="1155CC"/>
                </a:solidFill>
                <a:latin typeface="Open Sauce SemiBold" panose="020B0604020202020204" charset="0"/>
                <a:hlinkClick r:id="rId17"/>
              </a:rPr>
              <a:t>Licence</a:t>
            </a:r>
            <a:r>
              <a:rPr lang="en-US" sz="2800" u="sng" dirty="0">
                <a:solidFill>
                  <a:srgbClr val="1155CC"/>
                </a:solidFill>
                <a:latin typeface="Open Sauce SemiBold" panose="020B0604020202020204" charset="0"/>
                <a:hlinkClick r:id="rId17"/>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29" name="Picture 14"/>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5419867" y="7418867"/>
            <a:ext cx="2868133" cy="2868133"/>
          </a:xfrm>
          <a:prstGeom prst="rect">
            <a:avLst/>
          </a:prstGeom>
        </p:spPr>
      </p:pic>
      <p:sp>
        <p:nvSpPr>
          <p:cNvPr id="34" name="TextBox 14">
            <a:hlinkClick r:id="rId20" action="ppaction://hlinksldjump"/>
          </p:cNvPr>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3" name="Picture 22"/>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6"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95005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TextBox 14"/>
          <p:cNvSpPr txBox="1"/>
          <p:nvPr/>
        </p:nvSpPr>
        <p:spPr>
          <a:xfrm>
            <a:off x="533400" y="2375368"/>
            <a:ext cx="15564972" cy="6432530"/>
          </a:xfrm>
          <a:prstGeom prst="rect">
            <a:avLst/>
          </a:prstGeom>
        </p:spPr>
        <p:txBody>
          <a:bodyPr wrap="square" lIns="0" tIns="0" rIns="0" bIns="0" rtlCol="0" anchor="t">
            <a:spAutoFit/>
          </a:bodyPr>
          <a:lstStyle/>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2" action="ppaction://hlinksldjump"/>
              </a:rPr>
              <a:t>Figure </a:t>
            </a:r>
            <a:r>
              <a:rPr lang="en-US" sz="2800" b="1" dirty="0">
                <a:solidFill>
                  <a:srgbClr val="000000"/>
                </a:solidFill>
                <a:latin typeface="Open Sauce SemiBold" panose="020B0604020202020204" charset="0"/>
                <a:hlinkClick r:id="rId2" action="ppaction://hlinksldjump"/>
              </a:rPr>
              <a:t>19</a:t>
            </a:r>
            <a:r>
              <a:rPr lang="en-US" sz="2800" b="1" dirty="0">
                <a:solidFill>
                  <a:srgbClr val="000000"/>
                </a:solidFill>
                <a:latin typeface="Open Sauce SemiBold" panose="020B0604020202020204" charset="0"/>
              </a:rPr>
              <a:t>: Correlation. </a:t>
            </a:r>
            <a:r>
              <a:rPr lang="en-US" sz="2800" dirty="0" smtClean="0">
                <a:solidFill>
                  <a:srgbClr val="C00000"/>
                </a:solidFill>
                <a:latin typeface="Open Sauce SemiBold" panose="020B0604020202020204" charset="0"/>
                <a:hlinkClick r:id="rId3"/>
              </a:rPr>
              <a:t>https</a:t>
            </a:r>
            <a:r>
              <a:rPr lang="en-US" sz="2800" dirty="0">
                <a:solidFill>
                  <a:srgbClr val="C00000"/>
                </a:solidFill>
                <a:latin typeface="Open Sauce SemiBold" panose="020B0604020202020204" charset="0"/>
                <a:hlinkClick r:id="rId3"/>
              </a:rPr>
              <a:t>://</a:t>
            </a:r>
            <a:r>
              <a:rPr lang="en-US" sz="2800" dirty="0" smtClean="0">
                <a:solidFill>
                  <a:srgbClr val="C00000"/>
                </a:solidFill>
                <a:latin typeface="Open Sauce SemiBold" panose="020B0604020202020204" charset="0"/>
                <a:hlinkClick r:id="rId3"/>
              </a:rPr>
              <a:t>drive.google.com/file/d/1W23MSpW96MtQfoOTSMODA3ypzmhVl01V/view?usp=sharing</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4" action="ppaction://hlinksldjump"/>
              </a:rPr>
              <a:t>Figure </a:t>
            </a:r>
            <a:r>
              <a:rPr lang="en-US" sz="2800" b="1" dirty="0">
                <a:solidFill>
                  <a:srgbClr val="000000"/>
                </a:solidFill>
                <a:latin typeface="Open Sauce SemiBold" panose="020B0604020202020204" charset="0"/>
                <a:hlinkClick r:id="rId4" action="ppaction://hlinksldjump"/>
              </a:rPr>
              <a:t>20</a:t>
            </a:r>
            <a:r>
              <a:rPr lang="en-US" sz="2800" b="1" dirty="0">
                <a:solidFill>
                  <a:srgbClr val="000000"/>
                </a:solidFill>
                <a:latin typeface="Open Sauce SemiBold" panose="020B0604020202020204" charset="0"/>
              </a:rPr>
              <a:t>:</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Credit: </a:t>
            </a:r>
            <a:r>
              <a:rPr lang="en-US" sz="2800" u="sng" dirty="0">
                <a:solidFill>
                  <a:srgbClr val="1155CC"/>
                </a:solidFill>
                <a:latin typeface="Open Sauce SemiBold" panose="020B0604020202020204" charset="0"/>
                <a:hlinkClick r:id="rId5"/>
              </a:rPr>
              <a:t>mathsisfun.com</a:t>
            </a:r>
            <a:endParaRPr lang="en-US" sz="2800" dirty="0">
              <a:latin typeface="Open Sauce SemiBold" panose="020B0604020202020204" charset="0"/>
            </a:endParaRPr>
          </a:p>
          <a:p>
            <a:pPr marL="228600" indent="-228600">
              <a:spcBef>
                <a:spcPts val="1200"/>
              </a:spcBef>
              <a:spcAft>
                <a:spcPts val="1200"/>
              </a:spcAft>
            </a:pPr>
            <a:r>
              <a:rPr lang="en-US" sz="2800" b="1" dirty="0" smtClean="0">
                <a:solidFill>
                  <a:srgbClr val="000000"/>
                </a:solidFill>
                <a:latin typeface="Open Sauce SemiBold" panose="020B0604020202020204" charset="0"/>
              </a:rPr>
              <a:t>·</a:t>
            </a:r>
            <a:r>
              <a:rPr lang="lv-LV" sz="2800" b="1" dirty="0" smtClean="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rPr>
              <a:t> </a:t>
            </a:r>
            <a:r>
              <a:rPr lang="en-US" sz="2800" b="1" dirty="0">
                <a:solidFill>
                  <a:srgbClr val="000000"/>
                </a:solidFill>
                <a:latin typeface="Open Sauce SemiBold" panose="020B0604020202020204" charset="0"/>
                <a:hlinkClick r:id="rId6" action="ppaction://hlinksldjump"/>
              </a:rPr>
              <a:t>Figure 21</a:t>
            </a:r>
            <a:r>
              <a:rPr lang="en-US" sz="2800" b="1" dirty="0">
                <a:solidFill>
                  <a:srgbClr val="000000"/>
                </a:solidFill>
                <a:latin typeface="Open Sauce SemiBold" panose="020B0604020202020204" charset="0"/>
              </a:rPr>
              <a:t>: Relation of the concepts in the argument shown in Venn diagram</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7" action="ppaction://hlinksldjump"/>
              </a:rPr>
              <a:t>Figure </a:t>
            </a:r>
            <a:r>
              <a:rPr lang="en-US" sz="2800" b="1" dirty="0">
                <a:solidFill>
                  <a:srgbClr val="000000"/>
                </a:solidFill>
                <a:latin typeface="Open Sauce SemiBold" panose="020B0604020202020204" charset="0"/>
                <a:hlinkClick r:id="rId7" action="ppaction://hlinksldjump"/>
              </a:rPr>
              <a:t>22</a:t>
            </a:r>
            <a:r>
              <a:rPr lang="en-US" sz="2800" b="1" dirty="0">
                <a:solidFill>
                  <a:srgbClr val="000000"/>
                </a:solidFill>
                <a:latin typeface="Open Sauce SemiBold" panose="020B0604020202020204" charset="0"/>
              </a:rPr>
              <a:t>: Contradicting invalid form of an argument.</a:t>
            </a:r>
            <a:r>
              <a:rPr lang="en-US" sz="2800" dirty="0">
                <a:solidFill>
                  <a:srgbClr val="000000"/>
                </a:solidFill>
                <a:latin typeface="Open Sauce SemiBold" panose="020B0604020202020204" charset="0"/>
              </a:rPr>
              <a:t> </a:t>
            </a:r>
            <a:endParaRPr lang="en-US" sz="2800" dirty="0">
              <a:latin typeface="Open Sauce SemiBold" panose="020B0604020202020204" charset="0"/>
            </a:endParaRPr>
          </a:p>
          <a:p>
            <a:pPr marL="228600" indent="-228600">
              <a:spcBef>
                <a:spcPts val="1200"/>
              </a:spcBef>
              <a:spcAft>
                <a:spcPts val="1200"/>
              </a:spcAft>
            </a:pP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8" action="ppaction://hlinksldjump"/>
              </a:rPr>
              <a:t>Figure </a:t>
            </a:r>
            <a:r>
              <a:rPr lang="en-US" sz="2800" b="1" dirty="0">
                <a:solidFill>
                  <a:srgbClr val="000000"/>
                </a:solidFill>
                <a:latin typeface="Open Sauce SemiBold" panose="020B0604020202020204" charset="0"/>
                <a:hlinkClick r:id="rId8" action="ppaction://hlinksldjump"/>
              </a:rPr>
              <a:t>23</a:t>
            </a:r>
            <a:r>
              <a:rPr lang="en-US" sz="2800" b="1" dirty="0">
                <a:solidFill>
                  <a:srgbClr val="000000"/>
                </a:solidFill>
                <a:latin typeface="Open Sauce SemiBold" panose="020B0604020202020204" charset="0"/>
              </a:rPr>
              <a:t>: Knowledge as justified true belief. </a:t>
            </a:r>
            <a:r>
              <a:rPr lang="en-US" sz="2800" u="sng" dirty="0" smtClean="0">
                <a:solidFill>
                  <a:srgbClr val="FF0000"/>
                </a:solidFill>
                <a:latin typeface="Open Sauce SemiBold" panose="020B0604020202020204" charset="0"/>
                <a:hlinkClick r:id="rId9"/>
              </a:rPr>
              <a:t>https</a:t>
            </a:r>
            <a:r>
              <a:rPr lang="en-US" sz="2800" u="sng" dirty="0">
                <a:solidFill>
                  <a:srgbClr val="FF0000"/>
                </a:solidFill>
                <a:latin typeface="Open Sauce SemiBold" panose="020B0604020202020204" charset="0"/>
                <a:hlinkClick r:id="rId9"/>
              </a:rPr>
              <a:t>://</a:t>
            </a:r>
            <a:r>
              <a:rPr lang="en-US" sz="2800" u="sng" dirty="0" smtClean="0">
                <a:solidFill>
                  <a:srgbClr val="FF0000"/>
                </a:solidFill>
                <a:latin typeface="Open Sauce SemiBold" panose="020B0604020202020204" charset="0"/>
                <a:hlinkClick r:id="rId9"/>
              </a:rPr>
              <a:t>imgur.com/a/CAUBZ7j</a:t>
            </a:r>
            <a:endParaRPr lang="lv-LV" sz="2800" dirty="0" smtClean="0">
              <a:solidFill>
                <a:srgbClr val="FF0000"/>
              </a:solidFill>
              <a:latin typeface="Open Sauce SemiBold" panose="020B0604020202020204" charset="0"/>
            </a:endParaRPr>
          </a:p>
          <a:p>
            <a:pPr>
              <a:spcBef>
                <a:spcPts val="1200"/>
              </a:spcBef>
              <a:spcAft>
                <a:spcPts val="1200"/>
              </a:spcAft>
            </a:pPr>
            <a:r>
              <a:rPr lang="en-US" sz="2800" b="1" dirty="0" smtClean="0">
                <a:solidFill>
                  <a:srgbClr val="000000"/>
                </a:solidFill>
                <a:latin typeface="Open Sauce SemiBold" panose="020B0604020202020204" charset="0"/>
              </a:rPr>
              <a:t>·</a:t>
            </a:r>
            <a:r>
              <a:rPr lang="en-US" sz="2800" b="1" dirty="0">
                <a:solidFill>
                  <a:srgbClr val="000000"/>
                </a:solidFill>
                <a:latin typeface="Open Sauce SemiBold" panose="020B0604020202020204" charset="0"/>
              </a:rPr>
              <a:t>  </a:t>
            </a:r>
            <a:r>
              <a:rPr lang="en-US" sz="2800" b="1" dirty="0" smtClean="0">
                <a:solidFill>
                  <a:srgbClr val="000000"/>
                </a:solidFill>
                <a:latin typeface="Open Sauce SemiBold" panose="020B0604020202020204" charset="0"/>
                <a:hlinkClick r:id="rId10" action="ppaction://hlinksldjump"/>
              </a:rPr>
              <a:t>Figure </a:t>
            </a:r>
            <a:r>
              <a:rPr lang="en-US" sz="2800" b="1" dirty="0">
                <a:solidFill>
                  <a:srgbClr val="000000"/>
                </a:solidFill>
                <a:latin typeface="Open Sauce SemiBold" panose="020B0604020202020204" charset="0"/>
                <a:hlinkClick r:id="rId10" action="ppaction://hlinksldjump"/>
              </a:rPr>
              <a:t>24 </a:t>
            </a:r>
            <a:r>
              <a:rPr lang="en-US" sz="2800" b="1" dirty="0">
                <a:solidFill>
                  <a:srgbClr val="000000"/>
                </a:solidFill>
                <a:latin typeface="Open Sauce SemiBold" panose="020B0604020202020204" charset="0"/>
              </a:rPr>
              <a:t>... figure 26:</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Derivative of</a:t>
            </a:r>
            <a:r>
              <a:rPr lang="en-US" sz="2800" b="1" dirty="0">
                <a:solidFill>
                  <a:srgbClr val="ED7D31"/>
                </a:solidFill>
                <a:latin typeface="Open Sauce SemiBold" panose="020B0604020202020204" charset="0"/>
              </a:rPr>
              <a:t> </a:t>
            </a:r>
            <a:r>
              <a:rPr lang="en-US" sz="2800" dirty="0">
                <a:solidFill>
                  <a:srgbClr val="000000"/>
                </a:solidFill>
                <a:latin typeface="Open Sauce SemiBold" panose="020B0604020202020204" charset="0"/>
              </a:rPr>
              <a:t>“</a:t>
            </a:r>
            <a:r>
              <a:rPr lang="en-US" sz="2800" u="sng" dirty="0">
                <a:solidFill>
                  <a:srgbClr val="1155CC"/>
                </a:solidFill>
                <a:latin typeface="Open Sauce SemiBold" panose="020B0604020202020204" charset="0"/>
                <a:hlinkClick r:id="rId11"/>
              </a:rPr>
              <a:t>Rules for pedestrians - rule 28</a:t>
            </a:r>
            <a:r>
              <a:rPr lang="en-US" sz="2800" dirty="0">
                <a:solidFill>
                  <a:srgbClr val="000000"/>
                </a:solidFill>
                <a:latin typeface="Open Sauce SemiBold" panose="020B0604020202020204" charset="0"/>
              </a:rPr>
              <a:t>” by</a:t>
            </a:r>
            <a:r>
              <a:rPr lang="en-US" sz="2800" dirty="0">
                <a:solidFill>
                  <a:srgbClr val="000000"/>
                </a:solidFill>
                <a:latin typeface="Open Sauce SemiBold" panose="020B0604020202020204" charset="0"/>
                <a:hlinkClick r:id="rId12"/>
              </a:rPr>
              <a:t> </a:t>
            </a:r>
            <a:r>
              <a:rPr lang="en-US" sz="2800" u="sng" dirty="0">
                <a:solidFill>
                  <a:srgbClr val="1155CC"/>
                </a:solidFill>
                <a:latin typeface="Open Sauce SemiBold" panose="020B0604020202020204" charset="0"/>
                <a:hlinkClick r:id="rId13"/>
              </a:rPr>
              <a:t>UK Department for Transport</a:t>
            </a:r>
            <a:r>
              <a:rPr lang="en-US" sz="2800" dirty="0">
                <a:solidFill>
                  <a:srgbClr val="000000"/>
                </a:solidFill>
                <a:latin typeface="Open Sauce SemiBold" panose="020B0604020202020204" charset="0"/>
              </a:rPr>
              <a:t> is licensed under</a:t>
            </a:r>
            <a:r>
              <a:rPr lang="en-US" sz="2800" dirty="0">
                <a:solidFill>
                  <a:srgbClr val="000000"/>
                </a:solidFill>
                <a:latin typeface="Open Sauce SemiBold" panose="020B0604020202020204" charset="0"/>
                <a:hlinkClick r:id="rId14"/>
              </a:rPr>
              <a:t> </a:t>
            </a:r>
            <a:r>
              <a:rPr lang="en-US" sz="2800" u="sng" dirty="0">
                <a:solidFill>
                  <a:srgbClr val="1155CC"/>
                </a:solidFill>
                <a:latin typeface="Open Sauce SemiBold" panose="020B0604020202020204" charset="0"/>
                <a:hlinkClick r:id="rId15"/>
              </a:rPr>
              <a:t>Open Government </a:t>
            </a:r>
            <a:r>
              <a:rPr lang="en-US" sz="2800" u="sng" dirty="0" err="1">
                <a:solidFill>
                  <a:srgbClr val="1155CC"/>
                </a:solidFill>
                <a:latin typeface="Open Sauce SemiBold" panose="020B0604020202020204" charset="0"/>
                <a:hlinkClick r:id="rId15"/>
              </a:rPr>
              <a:t>Licence</a:t>
            </a:r>
            <a:r>
              <a:rPr lang="en-US" sz="2800" u="sng" dirty="0">
                <a:solidFill>
                  <a:srgbClr val="1155CC"/>
                </a:solidFill>
                <a:latin typeface="Open Sauce SemiBold" panose="020B0604020202020204" charset="0"/>
                <a:hlinkClick r:id="rId15"/>
              </a:rPr>
              <a:t> v3.0</a:t>
            </a:r>
            <a:endParaRPr lang="en-US" sz="2800" dirty="0">
              <a:latin typeface="Open Sauce SemiBold" panose="020B0604020202020204" charset="0"/>
            </a:endParaRPr>
          </a:p>
          <a:p>
            <a:r>
              <a:rPr lang="en-US" sz="2800" dirty="0">
                <a:latin typeface="Open Sauce SemiBold" panose="020B0604020202020204" charset="0"/>
              </a:rPr>
              <a:t/>
            </a:r>
            <a:br>
              <a:rPr lang="en-US" sz="2800" dirty="0">
                <a:latin typeface="Open Sauce SemiBold" panose="020B0604020202020204" charset="0"/>
              </a:rPr>
            </a:br>
            <a:endParaRPr lang="en-US" sz="2800" spc="31" dirty="0">
              <a:solidFill>
                <a:srgbClr val="FFFFFF"/>
              </a:solidFill>
              <a:latin typeface="Open Sauce SemiBold" panose="020B0604020202020204" charset="0"/>
            </a:endParaRPr>
          </a:p>
        </p:txBody>
      </p:sp>
      <p:pic>
        <p:nvPicPr>
          <p:cNvPr id="13"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5400000">
            <a:off x="0" y="8406307"/>
            <a:ext cx="1880693" cy="1880693"/>
          </a:xfrm>
          <a:prstGeom prst="rect">
            <a:avLst/>
          </a:prstGeom>
        </p:spPr>
      </p:pic>
      <p:sp>
        <p:nvSpPr>
          <p:cNvPr id="15"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17" name="TextBox 14"/>
          <p:cNvSpPr txBox="1"/>
          <p:nvPr/>
        </p:nvSpPr>
        <p:spPr>
          <a:xfrm>
            <a:off x="609600" y="718759"/>
            <a:ext cx="8937138" cy="440890"/>
          </a:xfrm>
          <a:prstGeom prst="rect">
            <a:avLst/>
          </a:prstGeom>
        </p:spPr>
        <p:txBody>
          <a:bodyPr lIns="0" tIns="0" rIns="0" bIns="0" rtlCol="0" anchor="t">
            <a:spAutoFit/>
          </a:bodyPr>
          <a:lstStyle/>
          <a:p>
            <a:pPr>
              <a:lnSpc>
                <a:spcPts val="3835"/>
              </a:lnSpc>
            </a:pPr>
            <a:r>
              <a:rPr lang="lv-LV" sz="2557" spc="25" dirty="0" smtClean="0">
                <a:solidFill>
                  <a:srgbClr val="F41823"/>
                </a:solidFill>
                <a:latin typeface="Open Sauce Italics"/>
              </a:rPr>
              <a:t>To </a:t>
            </a:r>
            <a:r>
              <a:rPr lang="lv-LV" sz="2557" spc="25" dirty="0" err="1" smtClean="0">
                <a:solidFill>
                  <a:srgbClr val="F41823"/>
                </a:solidFill>
                <a:latin typeface="Open Sauce Italics"/>
              </a:rPr>
              <a:t>go</a:t>
            </a:r>
            <a:r>
              <a:rPr lang="lv-LV" sz="2557" spc="25" dirty="0" smtClean="0">
                <a:solidFill>
                  <a:srgbClr val="F41823"/>
                </a:solidFill>
                <a:latin typeface="Open Sauce Italics"/>
              </a:rPr>
              <a:t> </a:t>
            </a:r>
            <a:r>
              <a:rPr lang="lv-LV" sz="2557" spc="25" dirty="0" err="1" smtClean="0">
                <a:solidFill>
                  <a:srgbClr val="F41823"/>
                </a:solidFill>
                <a:latin typeface="Open Sauce Italics"/>
              </a:rPr>
              <a:t>back</a:t>
            </a:r>
            <a:r>
              <a:rPr lang="lv-LV" sz="2557" spc="25" dirty="0" smtClean="0">
                <a:solidFill>
                  <a:srgbClr val="F41823"/>
                </a:solidFill>
                <a:latin typeface="Open Sauce Italics"/>
              </a:rPr>
              <a:t> to </a:t>
            </a:r>
            <a:r>
              <a:rPr lang="lv-LV" sz="2557" spc="25" dirty="0" err="1" smtClean="0">
                <a:solidFill>
                  <a:srgbClr val="F41823"/>
                </a:solidFill>
                <a:latin typeface="Open Sauce Italics"/>
              </a:rPr>
              <a:t>the</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 </a:t>
            </a:r>
            <a:r>
              <a:rPr lang="lv-LV" sz="2557" spc="25" dirty="0" err="1" smtClean="0">
                <a:solidFill>
                  <a:srgbClr val="F41823"/>
                </a:solidFill>
                <a:latin typeface="Open Sauce Italics"/>
              </a:rPr>
              <a:t>slide</a:t>
            </a:r>
            <a:r>
              <a:rPr lang="lv-LV" sz="2557" spc="25" dirty="0" smtClean="0">
                <a:solidFill>
                  <a:srgbClr val="F41823"/>
                </a:solidFill>
                <a:latin typeface="Open Sauce Italics"/>
              </a:rPr>
              <a:t>, </a:t>
            </a:r>
            <a:r>
              <a:rPr lang="lv-LV" sz="2557" spc="25" dirty="0" err="1" smtClean="0">
                <a:solidFill>
                  <a:srgbClr val="F41823"/>
                </a:solidFill>
                <a:latin typeface="Open Sauce Italics"/>
              </a:rPr>
              <a:t>click</a:t>
            </a:r>
            <a:r>
              <a:rPr lang="lv-LV" sz="2557" spc="25" dirty="0" smtClean="0">
                <a:solidFill>
                  <a:srgbClr val="F41823"/>
                </a:solidFill>
                <a:latin typeface="Open Sauce Italics"/>
              </a:rPr>
              <a:t> </a:t>
            </a:r>
            <a:r>
              <a:rPr lang="lv-LV" sz="2557" spc="25" dirty="0" err="1" smtClean="0">
                <a:solidFill>
                  <a:srgbClr val="F41823"/>
                </a:solidFill>
                <a:latin typeface="Open Sauce Italics"/>
              </a:rPr>
              <a:t>on</a:t>
            </a:r>
            <a:r>
              <a:rPr lang="lv-LV" sz="2557" spc="25" dirty="0" smtClean="0">
                <a:solidFill>
                  <a:srgbClr val="F41823"/>
                </a:solidFill>
                <a:latin typeface="Open Sauce Italics"/>
              </a:rPr>
              <a:t> </a:t>
            </a:r>
            <a:r>
              <a:rPr lang="lv-LV" sz="2557" spc="25" dirty="0" err="1" smtClean="0">
                <a:solidFill>
                  <a:srgbClr val="F41823"/>
                </a:solidFill>
                <a:latin typeface="Open Sauce Italics"/>
              </a:rPr>
              <a:t>Figure</a:t>
            </a:r>
            <a:r>
              <a:rPr lang="lv-LV" sz="2557" spc="25" dirty="0" smtClean="0">
                <a:solidFill>
                  <a:srgbClr val="F41823"/>
                </a:solidFill>
                <a:latin typeface="Open Sauce Italics"/>
              </a:rPr>
              <a:t> (x).</a:t>
            </a:r>
            <a:endParaRPr lang="en-US" sz="2557" spc="25" dirty="0">
              <a:solidFill>
                <a:srgbClr val="F41823"/>
              </a:solidFill>
              <a:latin typeface="Open Sauce Italics"/>
            </a:endParaRPr>
          </a:p>
        </p:txBody>
      </p:sp>
    </p:spTree>
    <p:extLst>
      <p:ext uri="{BB962C8B-B14F-4D97-AF65-F5344CB8AC3E}">
        <p14:creationId xmlns:p14="http://schemas.microsoft.com/office/powerpoint/2010/main" val="3322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706789" y="7686868"/>
            <a:ext cx="2581211" cy="258121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706789" y="7686868"/>
            <a:ext cx="2581211" cy="2581211"/>
          </a:xfrm>
          <a:prstGeom prst="rect">
            <a:avLst/>
          </a:prstGeom>
        </p:spPr>
      </p:pic>
      <p:grpSp>
        <p:nvGrpSpPr>
          <p:cNvPr id="5" name="Group 5"/>
          <p:cNvGrpSpPr/>
          <p:nvPr/>
        </p:nvGrpSpPr>
        <p:grpSpPr>
          <a:xfrm>
            <a:off x="13125579" y="7705789"/>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a:off x="13462421" y="80426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7016316" y="6415184"/>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a:off x="17016316" y="5143500"/>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a:off x="15744632" y="6415184"/>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a:off x="15744632" y="5143500"/>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28700" y="2041278"/>
            <a:ext cx="12338848" cy="2453481"/>
          </a:xfrm>
          <a:prstGeom prst="rect">
            <a:avLst/>
          </a:prstGeom>
        </p:spPr>
        <p:txBody>
          <a:bodyPr lIns="0" tIns="0" rIns="0" bIns="0" rtlCol="0" anchor="t">
            <a:spAutoFit/>
          </a:bodyPr>
          <a:lstStyle/>
          <a:p>
            <a:pPr>
              <a:lnSpc>
                <a:spcPts val="6534"/>
              </a:lnSpc>
            </a:pPr>
            <a:r>
              <a:rPr lang="en-US" sz="5026" b="1" dirty="0">
                <a:solidFill>
                  <a:srgbClr val="111B1E"/>
                </a:solidFill>
                <a:latin typeface="League Spartan Italics"/>
              </a:rPr>
              <a:t>1.1 Visual illusions</a:t>
            </a:r>
          </a:p>
          <a:p>
            <a:pPr>
              <a:lnSpc>
                <a:spcPts val="6534"/>
              </a:lnSpc>
            </a:pPr>
            <a:endParaRPr lang="en-US" sz="5026" dirty="0">
              <a:solidFill>
                <a:srgbClr val="111B1E"/>
              </a:solidFill>
              <a:latin typeface="League Spartan Italics"/>
            </a:endParaRPr>
          </a:p>
          <a:p>
            <a:pPr>
              <a:lnSpc>
                <a:spcPts val="6534"/>
              </a:lnSpc>
            </a:pPr>
            <a:endParaRPr lang="en-US" sz="5026" dirty="0">
              <a:solidFill>
                <a:srgbClr val="111B1E"/>
              </a:solidFill>
              <a:latin typeface="League Spartan Italics"/>
            </a:endParaRPr>
          </a:p>
        </p:txBody>
      </p:sp>
      <p:sp>
        <p:nvSpPr>
          <p:cNvPr id="21" name="TextBox 21"/>
          <p:cNvSpPr txBox="1"/>
          <p:nvPr/>
        </p:nvSpPr>
        <p:spPr>
          <a:xfrm>
            <a:off x="1028700" y="3623346"/>
            <a:ext cx="13658194" cy="1744067"/>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Try to catch your very first thoughts, when </a:t>
            </a:r>
            <a:r>
              <a:rPr lang="en-US" sz="4551" spc="45" dirty="0" smtClean="0">
                <a:solidFill>
                  <a:srgbClr val="111B1E"/>
                </a:solidFill>
                <a:latin typeface="Open Sauce SemiBold"/>
              </a:rPr>
              <a:t>seeing</a:t>
            </a:r>
            <a:endParaRPr lang="en-US" sz="6600" spc="45" dirty="0">
              <a:solidFill>
                <a:srgbClr val="FDC64C"/>
              </a:solidFill>
              <a:latin typeface="Open Sauce SemiBold Bold"/>
            </a:endParaRPr>
          </a:p>
        </p:txBody>
      </p:sp>
      <p:grpSp>
        <p:nvGrpSpPr>
          <p:cNvPr id="22" name="Group 22"/>
          <p:cNvGrpSpPr/>
          <p:nvPr/>
        </p:nvGrpSpPr>
        <p:grpSpPr>
          <a:xfrm>
            <a:off x="11853895" y="8977473"/>
            <a:ext cx="1271684" cy="127168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24" name="Group 24"/>
          <p:cNvGrpSpPr/>
          <p:nvPr/>
        </p:nvGrpSpPr>
        <p:grpSpPr>
          <a:xfrm>
            <a:off x="10582211" y="8977473"/>
            <a:ext cx="1271684" cy="127168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sp>
        <p:nvSpPr>
          <p:cNvPr id="9" name="Rounded Rectangle 8"/>
          <p:cNvSpPr/>
          <p:nvPr/>
        </p:nvSpPr>
        <p:spPr>
          <a:xfrm>
            <a:off x="3581400" y="4853447"/>
            <a:ext cx="5715000" cy="1471516"/>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1"/>
          <p:cNvSpPr txBox="1"/>
          <p:nvPr/>
        </p:nvSpPr>
        <p:spPr>
          <a:xfrm>
            <a:off x="3848100" y="5228933"/>
            <a:ext cx="5181600" cy="872034"/>
          </a:xfrm>
          <a:prstGeom prst="rect">
            <a:avLst/>
          </a:prstGeom>
        </p:spPr>
        <p:txBody>
          <a:bodyPr wrap="square" lIns="0" tIns="0" rIns="0" bIns="0" rtlCol="0" anchor="t">
            <a:spAutoFit/>
          </a:bodyPr>
          <a:lstStyle/>
          <a:p>
            <a:pPr>
              <a:lnSpc>
                <a:spcPts val="6827"/>
              </a:lnSpc>
            </a:pPr>
            <a:r>
              <a:rPr lang="en-US" sz="6600" spc="45" dirty="0" smtClean="0">
                <a:solidFill>
                  <a:schemeClr val="bg1"/>
                </a:solidFill>
                <a:latin typeface="Open Sauce SemiBold Bold"/>
                <a:hlinkClick r:id="" action="ppaction://hlinkshowjump?jump=nextslide"/>
              </a:rPr>
              <a:t>This Picture</a:t>
            </a:r>
            <a:endParaRPr lang="en-US" sz="6600" spc="45" dirty="0">
              <a:solidFill>
                <a:schemeClr val="bg1"/>
              </a:solidFill>
              <a:latin typeface="Open Sauce SemiBold Bold"/>
            </a:endParaRPr>
          </a:p>
        </p:txBody>
      </p:sp>
      <p:sp>
        <p:nvSpPr>
          <p:cNvPr id="33" name="TextBox 3"/>
          <p:cNvSpPr txBox="1"/>
          <p:nvPr/>
        </p:nvSpPr>
        <p:spPr>
          <a:xfrm>
            <a:off x="1028700" y="5715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26"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2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0" name="TextBox 19"/>
          <p:cNvSpPr txBox="1"/>
          <p:nvPr/>
        </p:nvSpPr>
        <p:spPr>
          <a:xfrm>
            <a:off x="16047888" y="8640268"/>
            <a:ext cx="2115062" cy="1412762"/>
          </a:xfrm>
          <a:prstGeom prst="rect">
            <a:avLst/>
          </a:prstGeom>
        </p:spPr>
        <p:txBody>
          <a:bodyPr lIns="0" tIns="0" rIns="0" bIns="0" rtlCol="0" anchor="t">
            <a:spAutoFit/>
          </a:bodyPr>
          <a:lstStyle/>
          <a:p>
            <a:pPr algn="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5" name="Group 5"/>
          <p:cNvGrpSpPr/>
          <p:nvPr/>
        </p:nvGrpSpPr>
        <p:grpSpPr>
          <a:xfrm>
            <a:off x="0" y="-62277"/>
            <a:ext cx="2581211" cy="25812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a:off x="514350" y="452073"/>
            <a:ext cx="1552511" cy="155251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9" name="Group 9"/>
          <p:cNvGrpSpPr/>
          <p:nvPr/>
        </p:nvGrpSpPr>
        <p:grpSpPr>
          <a:xfrm>
            <a:off x="823185" y="760908"/>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pic>
        <p:nvPicPr>
          <p:cNvPr id="3"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766924"/>
            <a:ext cx="12344400" cy="8371065"/>
          </a:xfrm>
          <a:prstGeom prst="rect">
            <a:avLst/>
          </a:prstGeom>
        </p:spPr>
      </p:pic>
      <p:sp>
        <p:nvSpPr>
          <p:cNvPr id="12" name="TextBox 3"/>
          <p:cNvSpPr txBox="1"/>
          <p:nvPr/>
        </p:nvSpPr>
        <p:spPr>
          <a:xfrm>
            <a:off x="456671" y="910816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1" name="TextBox 3"/>
          <p:cNvSpPr txBox="1"/>
          <p:nvPr/>
        </p:nvSpPr>
        <p:spPr>
          <a:xfrm>
            <a:off x="5554635" y="9079726"/>
            <a:ext cx="6873929" cy="485902"/>
          </a:xfrm>
          <a:prstGeom prst="rect">
            <a:avLst/>
          </a:prstGeom>
        </p:spPr>
        <p:txBody>
          <a:bodyPr wrap="square" lIns="0" tIns="0" rIns="0" bIns="0" rtlCol="0" anchor="t">
            <a:spAutoFit/>
          </a:bodyPr>
          <a:lstStyle/>
          <a:p>
            <a:pPr algn="ctr">
              <a:lnSpc>
                <a:spcPts val="4500"/>
              </a:lnSpc>
            </a:pPr>
            <a:r>
              <a:rPr lang="en-US" sz="1600" spc="30" dirty="0" smtClean="0">
                <a:solidFill>
                  <a:srgbClr val="111B1E"/>
                </a:solidFill>
                <a:latin typeface="Open Sauce SemiBold"/>
              </a:rPr>
              <a:t>Figure </a:t>
            </a:r>
            <a:r>
              <a:rPr lang="lv-LV" sz="1600" spc="30" dirty="0" smtClean="0">
                <a:solidFill>
                  <a:srgbClr val="111B1E"/>
                </a:solidFill>
                <a:latin typeface="Open Sauce SemiBold"/>
              </a:rPr>
              <a:t>1</a:t>
            </a:r>
            <a:endParaRPr lang="en-US" sz="1600" spc="30" dirty="0">
              <a:solidFill>
                <a:srgbClr val="111B1E"/>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509498"/>
            <a:ext cx="11526025" cy="692497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Despite the fact that this really is just a picture of a mug, the way how we perceive it is quite amazing. Usually a concept of “a mug” just pops up in our conscious mind (Where it comes from? Of course, from the unconscious part of our mind, and not directly from observable reality around us, nor the information that our brain gets from the retina of our eyes! More on that in chapter 4). Concept of a mug is somewhat more complicated, that something observable as “white, shiny object”, or “something like a cylinder with an appendix”. It seems that our brain is trying to match observable reality with some list of predefined object categories we are familiar with. </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19"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6" action="ppaction://hlinksldjump"/>
              </a:rPr>
              <a:t>Beginning of the chapter</a:t>
            </a:r>
            <a:endParaRPr lang="en-US" sz="3096" b="1" dirty="0">
              <a:solidFill>
                <a:srgbClr val="FFFFFF"/>
              </a:solidFill>
              <a:latin typeface="League Spartan Italics"/>
            </a:endParaRPr>
          </a:p>
        </p:txBody>
      </p:sp>
      <p:sp>
        <p:nvSpPr>
          <p:cNvPr id="2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7"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730319"/>
            <a:ext cx="11526025" cy="5770811"/>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This is not like asking “what are the observable properties of an object, and based on these observations trying to figure out, what it could be?” Even if the object is distant and not easily discernible, that’s more like “It should be something! Is this X, or maybe Y?” To prioritize options of significance and familiarity in the involuntary process of recognition, turns out to be a very successful strategy. But, of course, sometimes it skews our perception, as we are more biased towards the recognition of familiar types of objects.</a:t>
            </a:r>
          </a:p>
        </p:txBody>
      </p:sp>
      <p:grpSp>
        <p:nvGrpSpPr>
          <p:cNvPr id="4" name="Group 4"/>
          <p:cNvGrpSpPr/>
          <p:nvPr/>
        </p:nvGrpSpPr>
        <p:grpSpPr>
          <a:xfrm rot="5400000">
            <a:off x="0" y="5154286"/>
            <a:ext cx="2566357" cy="256635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6" name="Group 6"/>
          <p:cNvGrpSpPr/>
          <p:nvPr/>
        </p:nvGrpSpPr>
        <p:grpSpPr>
          <a:xfrm rot="5400000">
            <a:off x="0" y="7720643"/>
            <a:ext cx="2566357" cy="256635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8" name="Group 8"/>
          <p:cNvGrpSpPr/>
          <p:nvPr/>
        </p:nvGrpSpPr>
        <p:grpSpPr>
          <a:xfrm rot="5400000">
            <a:off x="0" y="0"/>
            <a:ext cx="2566357" cy="256635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11B1E"/>
            </a:solidFill>
          </p:spPr>
        </p:sp>
      </p:grpSp>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681802" y="583608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6"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7"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5943108" y="8847747"/>
            <a:ext cx="2552016"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953473" y="79265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5953474" y="70545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953475" y="61825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953476" y="531047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953476" y="443843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53471" y="269435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943108" y="950277"/>
            <a:ext cx="2721615"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953470" y="182231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953477" y="3566397"/>
            <a:ext cx="2262649" cy="6096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77393" y="4525055"/>
            <a:ext cx="4195040" cy="1227364"/>
          </a:xfrm>
          <a:prstGeom prst="rect">
            <a:avLst/>
          </a:prstGeom>
        </p:spPr>
        <p:txBody>
          <a:bodyPr lIns="0" tIns="0" rIns="0" bIns="0" rtlCol="0" anchor="t">
            <a:spAutoFit/>
          </a:bodyPr>
          <a:lstStyle/>
          <a:p>
            <a:pPr>
              <a:lnSpc>
                <a:spcPts val="9600"/>
              </a:lnSpc>
            </a:pPr>
            <a:r>
              <a:rPr lang="en-US" sz="8000" b="1" dirty="0">
                <a:solidFill>
                  <a:srgbClr val="00C2CB"/>
                </a:solidFill>
                <a:latin typeface="+mj-lt"/>
              </a:rPr>
              <a:t>Content</a:t>
            </a:r>
          </a:p>
        </p:txBody>
      </p:sp>
      <p:sp>
        <p:nvSpPr>
          <p:cNvPr id="3" name="TextBox 3"/>
          <p:cNvSpPr txBox="1"/>
          <p:nvPr/>
        </p:nvSpPr>
        <p:spPr>
          <a:xfrm>
            <a:off x="6023380" y="714449"/>
            <a:ext cx="14144420" cy="8848576"/>
          </a:xfrm>
          <a:prstGeom prst="rect">
            <a:avLst/>
          </a:prstGeom>
        </p:spPr>
        <p:txBody>
          <a:bodyPr lIns="0" tIns="0" rIns="0" bIns="0" rtlCol="0" anchor="t">
            <a:spAutoFit/>
          </a:bodyPr>
          <a:lstStyle/>
          <a:p>
            <a:pPr>
              <a:lnSpc>
                <a:spcPts val="6944"/>
              </a:lnSpc>
            </a:pPr>
            <a:r>
              <a:rPr lang="en-US" sz="3200" b="1" spc="32" dirty="0">
                <a:latin typeface="Open Sauce SemiBold" panose="020B0604020202020204" charset="0"/>
                <a:hlinkClick r:id="rId2" action="ppaction://hlinksldjump"/>
              </a:rPr>
              <a:t>Introduction</a:t>
            </a:r>
            <a:r>
              <a:rPr lang="en-US" sz="3200" spc="32" dirty="0">
                <a:latin typeface="Open Sauce SemiBold" panose="020B0604020202020204" charset="0"/>
                <a:hlinkClick r:id="rId2" action="ppaction://hlinksldjump"/>
              </a:rPr>
              <a:t>.</a:t>
            </a:r>
            <a:r>
              <a:rPr lang="en-US" sz="3200" spc="32" dirty="0">
                <a:solidFill>
                  <a:srgbClr val="111B1E"/>
                </a:solidFill>
                <a:latin typeface="Open Sauce SemiBold" panose="020B0604020202020204" charset="0"/>
              </a:rPr>
              <a:t> Thinking and science</a:t>
            </a:r>
          </a:p>
          <a:p>
            <a:pPr>
              <a:lnSpc>
                <a:spcPts val="6944"/>
              </a:lnSpc>
            </a:pPr>
            <a:r>
              <a:rPr lang="en-US" sz="3200" spc="13" dirty="0">
                <a:solidFill>
                  <a:srgbClr val="111B1E"/>
                </a:solidFill>
                <a:latin typeface="Open Sauce SemiBold" panose="020B0604020202020204" charset="0"/>
                <a:hlinkClick r:id="rId3" action="ppaction://hlinksldjump"/>
              </a:rPr>
              <a:t>Chapter 1.</a:t>
            </a:r>
            <a:r>
              <a:rPr lang="en-US" sz="3200" spc="13" dirty="0">
                <a:solidFill>
                  <a:srgbClr val="111B1E"/>
                </a:solidFill>
                <a:latin typeface="Open Sauce SemiBold" panose="020B0604020202020204" charset="0"/>
              </a:rPr>
              <a:t> </a:t>
            </a:r>
            <a:r>
              <a:rPr lang="lv-LV" sz="3200" spc="13" dirty="0" smtClean="0">
                <a:solidFill>
                  <a:srgbClr val="111B1E"/>
                </a:solidFill>
                <a:latin typeface="Open Sauce SemiBold" panose="020B0604020202020204" charset="0"/>
              </a:rPr>
              <a:t> </a:t>
            </a:r>
            <a:r>
              <a:rPr lang="en-US" sz="3200" spc="13" dirty="0" smtClean="0">
                <a:solidFill>
                  <a:srgbClr val="111B1E"/>
                </a:solidFill>
                <a:latin typeface="Open Sauce SemiBold" panose="020B0604020202020204" charset="0"/>
              </a:rPr>
              <a:t>Perceptual </a:t>
            </a:r>
            <a:r>
              <a:rPr lang="en-US" sz="3200" spc="13" dirty="0">
                <a:solidFill>
                  <a:srgbClr val="111B1E"/>
                </a:solidFill>
                <a:latin typeface="Open Sauce SemiBold" panose="020B0604020202020204" charset="0"/>
              </a:rPr>
              <a:t>illusions and naïve realism</a:t>
            </a:r>
          </a:p>
          <a:p>
            <a:pPr>
              <a:lnSpc>
                <a:spcPts val="6944"/>
              </a:lnSpc>
            </a:pPr>
            <a:r>
              <a:rPr lang="en-US" sz="3200" spc="13" dirty="0">
                <a:solidFill>
                  <a:srgbClr val="111B1E"/>
                </a:solidFill>
                <a:latin typeface="Open Sauce SemiBold" panose="020B0604020202020204" charset="0"/>
                <a:hlinkClick r:id="rId4" action="ppaction://hlinksldjump"/>
              </a:rPr>
              <a:t>Chapter 2.</a:t>
            </a:r>
            <a:r>
              <a:rPr lang="en-US" sz="3200" spc="13" dirty="0">
                <a:solidFill>
                  <a:srgbClr val="111B1E"/>
                </a:solidFill>
                <a:latin typeface="Open Sauce SemiBold" panose="020B0604020202020204" charset="0"/>
              </a:rPr>
              <a:t> Illusions of thought</a:t>
            </a:r>
          </a:p>
          <a:p>
            <a:pPr>
              <a:lnSpc>
                <a:spcPts val="6944"/>
              </a:lnSpc>
            </a:pPr>
            <a:r>
              <a:rPr lang="en-US" sz="3200" spc="13" dirty="0">
                <a:solidFill>
                  <a:srgbClr val="111B1E"/>
                </a:solidFill>
                <a:latin typeface="Open Sauce SemiBold" panose="020B0604020202020204" charset="0"/>
                <a:hlinkClick r:id="rId5" action="ppaction://hlinksldjump"/>
              </a:rPr>
              <a:t>Chapter 3.</a:t>
            </a:r>
            <a:r>
              <a:rPr lang="en-US" sz="3200" spc="13" dirty="0">
                <a:solidFill>
                  <a:srgbClr val="111B1E"/>
                </a:solidFill>
                <a:latin typeface="Open Sauce SemiBold" panose="020B0604020202020204" charset="0"/>
              </a:rPr>
              <a:t> Naïve realism vs scientific methods</a:t>
            </a:r>
          </a:p>
          <a:p>
            <a:pPr>
              <a:lnSpc>
                <a:spcPts val="6944"/>
              </a:lnSpc>
            </a:pPr>
            <a:r>
              <a:rPr lang="en-US" sz="3200" spc="13" dirty="0" smtClean="0">
                <a:solidFill>
                  <a:srgbClr val="111B1E"/>
                </a:solidFill>
                <a:latin typeface="Open Sauce SemiBold" panose="020B0604020202020204" charset="0"/>
                <a:hlinkClick r:id="rId6" action="ppaction://hlinksldjump"/>
              </a:rPr>
              <a:t>Chapter 4.</a:t>
            </a:r>
            <a:r>
              <a:rPr lang="en-US" sz="3200" spc="13" dirty="0" smtClean="0">
                <a:solidFill>
                  <a:srgbClr val="111B1E"/>
                </a:solidFill>
                <a:latin typeface="Open Sauce SemiBold" panose="020B0604020202020204" charset="0"/>
              </a:rPr>
              <a:t> Two ways of thinking</a:t>
            </a:r>
            <a:r>
              <a:rPr lang="lv-LV" sz="3200" spc="13" dirty="0" smtClean="0">
                <a:solidFill>
                  <a:srgbClr val="111B1E"/>
                </a:solidFill>
                <a:latin typeface="Open Sauce SemiBold" panose="020B0604020202020204" charset="0"/>
              </a:rPr>
              <a:t>. </a:t>
            </a:r>
            <a:endParaRPr lang="en-US" sz="3200" spc="13" dirty="0">
              <a:solidFill>
                <a:srgbClr val="111B1E"/>
              </a:solidFill>
              <a:latin typeface="Open Sauce SemiBold" panose="020B0604020202020204" charset="0"/>
            </a:endParaRPr>
          </a:p>
          <a:p>
            <a:pPr>
              <a:lnSpc>
                <a:spcPts val="6944"/>
              </a:lnSpc>
            </a:pPr>
            <a:r>
              <a:rPr lang="en-US" sz="3200" spc="13" dirty="0" smtClean="0">
                <a:solidFill>
                  <a:srgbClr val="111B1E"/>
                </a:solidFill>
                <a:latin typeface="Open Sauce SemiBold" panose="020B0604020202020204" charset="0"/>
                <a:hlinkClick r:id="rId7" action="ppaction://hlinksldjump"/>
              </a:rPr>
              <a:t>Chapter 5.</a:t>
            </a:r>
            <a:r>
              <a:rPr lang="en-US" sz="3200" spc="13" dirty="0" smtClean="0">
                <a:solidFill>
                  <a:srgbClr val="111B1E"/>
                </a:solidFill>
                <a:latin typeface="Open Sauce SemiBold" panose="020B0604020202020204" charset="0"/>
              </a:rPr>
              <a:t> Almost scientific thinking</a:t>
            </a:r>
          </a:p>
          <a:p>
            <a:pPr>
              <a:lnSpc>
                <a:spcPts val="6944"/>
              </a:lnSpc>
            </a:pPr>
            <a:r>
              <a:rPr lang="en-US" sz="3200" spc="13" dirty="0" smtClean="0">
                <a:solidFill>
                  <a:srgbClr val="111B1E"/>
                </a:solidFill>
                <a:latin typeface="Open Sauce SemiBold" panose="020B0604020202020204" charset="0"/>
                <a:hlinkClick r:id="rId8" action="ppaction://hlinksldjump"/>
              </a:rPr>
              <a:t>Chapter </a:t>
            </a:r>
            <a:r>
              <a:rPr lang="en-US" sz="3200" spc="13" dirty="0">
                <a:solidFill>
                  <a:srgbClr val="111B1E"/>
                </a:solidFill>
                <a:latin typeface="Open Sauce SemiBold" panose="020B0604020202020204" charset="0"/>
                <a:hlinkClick r:id="rId8" action="ppaction://hlinksldjump"/>
              </a:rPr>
              <a:t>6.</a:t>
            </a:r>
            <a:r>
              <a:rPr lang="en-US" sz="3200" spc="13" dirty="0">
                <a:solidFill>
                  <a:srgbClr val="111B1E"/>
                </a:solidFill>
                <a:latin typeface="Open Sauce SemiBold" panose="020B0604020202020204" charset="0"/>
              </a:rPr>
              <a:t> Logic</a:t>
            </a:r>
          </a:p>
          <a:p>
            <a:pPr>
              <a:lnSpc>
                <a:spcPts val="6944"/>
              </a:lnSpc>
            </a:pPr>
            <a:r>
              <a:rPr lang="en-US" sz="3200" spc="32" dirty="0">
                <a:solidFill>
                  <a:srgbClr val="111B1E"/>
                </a:solidFill>
                <a:latin typeface="Open Sauce SemiBold" panose="020B0604020202020204" charset="0"/>
                <a:hlinkClick r:id="rId9" action="ppaction://hlinksldjump"/>
              </a:rPr>
              <a:t>Chapter 7.</a:t>
            </a:r>
            <a:r>
              <a:rPr lang="en-US" sz="3200" spc="32" dirty="0">
                <a:solidFill>
                  <a:srgbClr val="111B1E"/>
                </a:solidFill>
                <a:latin typeface="Open Sauce SemiBold" panose="020B0604020202020204" charset="0"/>
              </a:rPr>
              <a:t> Justified true belief and culture of discussion </a:t>
            </a:r>
          </a:p>
          <a:p>
            <a:pPr>
              <a:lnSpc>
                <a:spcPts val="6944"/>
              </a:lnSpc>
            </a:pPr>
            <a:r>
              <a:rPr lang="en-US" sz="3200" spc="32" dirty="0">
                <a:solidFill>
                  <a:srgbClr val="111B1E"/>
                </a:solidFill>
                <a:latin typeface="Open Sauce SemiBold" panose="020B0604020202020204" charset="0"/>
                <a:hlinkClick r:id="rId10" action="ppaction://hlinksldjump"/>
              </a:rPr>
              <a:t>Chapter 8.</a:t>
            </a:r>
            <a:r>
              <a:rPr lang="en-US" sz="3200" spc="32" dirty="0">
                <a:solidFill>
                  <a:srgbClr val="111B1E"/>
                </a:solidFill>
                <a:latin typeface="Open Sauce SemiBold" panose="020B0604020202020204" charset="0"/>
              </a:rPr>
              <a:t> Critical thinking</a:t>
            </a:r>
          </a:p>
          <a:p>
            <a:pPr>
              <a:lnSpc>
                <a:spcPts val="6944"/>
              </a:lnSpc>
            </a:pPr>
            <a:r>
              <a:rPr lang="en-US" sz="3200" spc="32" dirty="0" smtClean="0">
                <a:solidFill>
                  <a:srgbClr val="111B1E"/>
                </a:solidFill>
                <a:latin typeface="Open Sauce SemiBold" panose="020B0604020202020204" charset="0"/>
                <a:hlinkClick r:id="rId11" action="ppaction://hlinksldjump"/>
              </a:rPr>
              <a:t>References</a:t>
            </a:r>
            <a:endParaRPr lang="en-US" sz="32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0" y="0"/>
            <a:ext cx="2497445" cy="2497445"/>
          </a:xfrm>
          <a:prstGeom prst="rect">
            <a:avLst/>
          </a:prstGeom>
        </p:spPr>
      </p:pic>
      <p:grpSp>
        <p:nvGrpSpPr>
          <p:cNvPr id="5" name="Group 5"/>
          <p:cNvGrpSpPr/>
          <p:nvPr/>
        </p:nvGrpSpPr>
        <p:grpSpPr>
          <a:xfrm rot="-10800000">
            <a:off x="2489678" y="12710"/>
            <a:ext cx="2487428" cy="2484735"/>
            <a:chOff x="0" y="0"/>
            <a:chExt cx="436812" cy="436339"/>
          </a:xfrm>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solidFill>
              <a:srgbClr val="004AAD"/>
            </a:solidFill>
          </p:spPr>
        </p:sp>
      </p:grpSp>
      <p:grpSp>
        <p:nvGrpSpPr>
          <p:cNvPr id="7" name="Group 7"/>
          <p:cNvGrpSpPr/>
          <p:nvPr/>
        </p:nvGrpSpPr>
        <p:grpSpPr>
          <a:xfrm rot="-10800000">
            <a:off x="2815029" y="337050"/>
            <a:ext cx="1836727" cy="18367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9" name="Group 9"/>
          <p:cNvGrpSpPr/>
          <p:nvPr/>
        </p:nvGrpSpPr>
        <p:grpSpPr>
          <a:xfrm rot="-10800000">
            <a:off x="3283320" y="80534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0" y="7712087"/>
            <a:ext cx="5149825" cy="2574913"/>
          </a:xfrm>
          <a:prstGeom prst="rect">
            <a:avLst/>
          </a:prstGeom>
        </p:spPr>
      </p:pic>
      <p:sp>
        <p:nvSpPr>
          <p:cNvPr id="14" name="TextBox 14"/>
          <p:cNvSpPr txBox="1"/>
          <p:nvPr/>
        </p:nvSpPr>
        <p:spPr>
          <a:xfrm>
            <a:off x="1335148" y="8764755"/>
            <a:ext cx="2479529" cy="939488"/>
          </a:xfrm>
          <a:prstGeom prst="rect">
            <a:avLst/>
          </a:prstGeom>
        </p:spPr>
        <p:txBody>
          <a:bodyPr lIns="0" tIns="0" rIns="0" bIns="0" rtlCol="0" anchor="t">
            <a:spAutoFit/>
          </a:bodyPr>
          <a:lstStyle/>
          <a:p>
            <a:pPr>
              <a:lnSpc>
                <a:spcPts val="7781"/>
              </a:lnSpc>
            </a:pPr>
            <a:r>
              <a:rPr lang="en-US" sz="6484" b="1" dirty="0">
                <a:solidFill>
                  <a:srgbClr val="FFFFFF"/>
                </a:solidFill>
                <a:latin typeface="+mj-lt"/>
                <a:hlinkClick r:id="rId16" action="ppaction://hlinksldjump"/>
              </a:rPr>
              <a:t>Home</a:t>
            </a:r>
            <a:endParaRPr lang="en-US" sz="6484" b="1" dirty="0">
              <a:solidFill>
                <a:srgbClr val="FFFFFF"/>
              </a:solidFill>
              <a:latin typeface="+mj-lt"/>
            </a:endParaRPr>
          </a:p>
        </p:txBody>
      </p:sp>
      <p:pic>
        <p:nvPicPr>
          <p:cNvPr id="24" name="Picture 1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rot="-10800000">
            <a:off x="13258803" y="8416498"/>
            <a:ext cx="5060362" cy="2530181"/>
          </a:xfrm>
          <a:prstGeom prst="rect">
            <a:avLst/>
          </a:prstGeom>
        </p:spPr>
      </p:pic>
      <p:sp>
        <p:nvSpPr>
          <p:cNvPr id="26" name="TextBox 15"/>
          <p:cNvSpPr txBox="1"/>
          <p:nvPr/>
        </p:nvSpPr>
        <p:spPr>
          <a:xfrm>
            <a:off x="14070380" y="8817423"/>
            <a:ext cx="3437207" cy="1077924"/>
          </a:xfrm>
          <a:prstGeom prst="rect">
            <a:avLst/>
          </a:prstGeom>
        </p:spPr>
        <p:txBody>
          <a:bodyPr wrap="square" lIns="0" tIns="0" rIns="0" bIns="0" rtlCol="0" anchor="t">
            <a:spAutoFit/>
          </a:bodyPr>
          <a:lstStyle/>
          <a:p>
            <a:pPr algn="ctr">
              <a:lnSpc>
                <a:spcPts val="9334"/>
              </a:lnSpc>
              <a:spcBef>
                <a:spcPct val="0"/>
              </a:spcBef>
            </a:pPr>
            <a:r>
              <a:rPr lang="en-US" sz="6222" spc="871" dirty="0">
                <a:solidFill>
                  <a:srgbClr val="FFFF00"/>
                </a:solidFill>
                <a:latin typeface="Open Sauce SemiBold"/>
                <a:hlinkClick r:id="rId2" action="ppaction://hlinksldjump"/>
              </a:rPr>
              <a:t>START</a:t>
            </a:r>
            <a:endParaRPr lang="en-US" sz="6222" spc="871" dirty="0">
              <a:solidFill>
                <a:srgbClr val="FFFF00"/>
              </a:solidFill>
              <a:latin typeface="Open Sauce Semi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1843426"/>
            <a:ext cx="11526025" cy="6292043"/>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Very common and effective strategy of our perception (unconscious process) and thinking (both conscious and unconscious processes) is using an analogy, but it is almost always at odds with logic. Thinking by analogy differs from logical thinking by the following type of assumption. If an object (or system) A has properties X, Y and Z, then an object (or system) B, that has properties X and Y, is assumed to also have property Z. Analogy is one of the so-called thinking heuristics or thinking shortcuts – a way how to get results very fast, without much effort, but with a price – lowered reliability.</a:t>
            </a:r>
          </a:p>
        </p:txBody>
      </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6" name="Group 6"/>
          <p:cNvGrpSpPr/>
          <p:nvPr/>
        </p:nvGrpSpPr>
        <p:grpSpPr>
          <a:xfrm rot="5400000">
            <a:off x="681802" y="681802"/>
            <a:ext cx="1202753" cy="12027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689644"/>
            <a:ext cx="2566357" cy="256635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1" name="Group 11"/>
          <p:cNvGrpSpPr/>
          <p:nvPr/>
        </p:nvGrpSpPr>
        <p:grpSpPr>
          <a:xfrm>
            <a:off x="14015619" y="8852072"/>
            <a:ext cx="1404247" cy="1403929"/>
            <a:chOff x="0" y="0"/>
            <a:chExt cx="376691" cy="376606"/>
          </a:xfrm>
        </p:grpSpPr>
        <p:sp>
          <p:nvSpPr>
            <p:cNvPr id="12" name="Freeform 12"/>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3" name="Group 13"/>
          <p:cNvGrpSpPr/>
          <p:nvPr/>
        </p:nvGrpSpPr>
        <p:grpSpPr>
          <a:xfrm>
            <a:off x="13080778" y="9321160"/>
            <a:ext cx="934842" cy="93484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7"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89168" y="917261"/>
            <a:ext cx="12841749" cy="2543872"/>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This one also is an analogy, </a:t>
            </a:r>
            <a:r>
              <a:rPr lang="en-US" sz="4551" spc="45" dirty="0" smtClean="0">
                <a:solidFill>
                  <a:srgbClr val="111B1E"/>
                </a:solidFill>
                <a:latin typeface="Open Sauce SemiBold"/>
              </a:rPr>
              <a:t>not </a:t>
            </a:r>
            <a:r>
              <a:rPr lang="en-US" sz="4551" spc="45" dirty="0">
                <a:solidFill>
                  <a:srgbClr val="111B1E"/>
                </a:solidFill>
                <a:latin typeface="Open Sauce SemiBold"/>
              </a:rPr>
              <a:t>very strong analogy…</a:t>
            </a:r>
          </a:p>
          <a:p>
            <a:pPr>
              <a:lnSpc>
                <a:spcPts val="6827"/>
              </a:lnSpc>
            </a:pPr>
            <a:endParaRPr lang="en-US" sz="4551" spc="45" dirty="0">
              <a:solidFill>
                <a:srgbClr val="111B1E"/>
              </a:solidFill>
              <a:latin typeface="Open Sauce Semi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419867" y="7418867"/>
            <a:ext cx="2868133" cy="2868133"/>
          </a:xfrm>
          <a:prstGeom prst="rect">
            <a:avLst/>
          </a:prstGeom>
        </p:spPr>
      </p:pic>
      <p:grpSp>
        <p:nvGrpSpPr>
          <p:cNvPr id="5" name="Group 5"/>
          <p:cNvGrpSpPr/>
          <p:nvPr/>
        </p:nvGrpSpPr>
        <p:grpSpPr>
          <a:xfrm>
            <a:off x="14015619" y="8852072"/>
            <a:ext cx="1404247" cy="1403929"/>
            <a:chOff x="0" y="0"/>
            <a:chExt cx="376691" cy="376606"/>
          </a:xfrm>
        </p:grpSpPr>
        <p:sp>
          <p:nvSpPr>
            <p:cNvPr id="6" name="Freeform 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7" name="Group 7"/>
          <p:cNvGrpSpPr/>
          <p:nvPr/>
        </p:nvGrpSpPr>
        <p:grpSpPr>
          <a:xfrm>
            <a:off x="13080778" y="9321160"/>
            <a:ext cx="934842" cy="9348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12" name="Group 12"/>
          <p:cNvGrpSpPr/>
          <p:nvPr/>
        </p:nvGrpSpPr>
        <p:grpSpPr>
          <a:xfrm rot="5400000">
            <a:off x="0" y="2587929"/>
            <a:ext cx="2566357" cy="256635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0" y="5154286"/>
            <a:ext cx="1202753" cy="120275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9" name="Picture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6660" y="3058686"/>
            <a:ext cx="8603662" cy="5393952"/>
          </a:xfrm>
          <a:prstGeom prst="rect">
            <a:avLst/>
          </a:prstGeom>
        </p:spPr>
      </p:pic>
      <p:sp>
        <p:nvSpPr>
          <p:cNvPr id="25"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089168" y="911014"/>
            <a:ext cx="12841749" cy="81930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here?</a:t>
            </a:r>
          </a:p>
        </p:txBody>
      </p:sp>
      <p:sp>
        <p:nvSpPr>
          <p:cNvPr id="16" name="TextBox 16"/>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19" name="Group 19"/>
          <p:cNvGrpSpPr/>
          <p:nvPr/>
        </p:nvGrpSpPr>
        <p:grpSpPr>
          <a:xfrm rot="5400000">
            <a:off x="0" y="2587929"/>
            <a:ext cx="2566357" cy="256635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1" name="Group 21"/>
          <p:cNvGrpSpPr/>
          <p:nvPr/>
        </p:nvGrpSpPr>
        <p:grpSpPr>
          <a:xfrm rot="5400000">
            <a:off x="0" y="5154286"/>
            <a:ext cx="1202753" cy="12027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9" name="Picture 2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2770" y="1869462"/>
            <a:ext cx="7772400" cy="7772400"/>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330497" y="7761565"/>
            <a:ext cx="6894960" cy="3447480"/>
          </a:xfrm>
          <a:prstGeom prst="rect">
            <a:avLst/>
          </a:prstGeom>
        </p:spPr>
      </p:pic>
      <p:sp>
        <p:nvSpPr>
          <p:cNvPr id="28" name="TextBox 28"/>
          <p:cNvSpPr txBox="1"/>
          <p:nvPr/>
        </p:nvSpPr>
        <p:spPr>
          <a:xfrm>
            <a:off x="12100988" y="7969400"/>
            <a:ext cx="5353977" cy="2049792"/>
          </a:xfrm>
          <a:prstGeom prst="rect">
            <a:avLst/>
          </a:prstGeom>
        </p:spPr>
        <p:txBody>
          <a:bodyPr wrap="square" lIns="0" tIns="0" rIns="0" bIns="0" rtlCol="0" anchor="t">
            <a:spAutoFit/>
          </a:bodyPr>
          <a:lstStyle/>
          <a:p>
            <a:pPr algn="ctr">
              <a:lnSpc>
                <a:spcPts val="8378"/>
              </a:lnSpc>
              <a:spcBef>
                <a:spcPct val="0"/>
              </a:spcBef>
            </a:pPr>
            <a:r>
              <a:rPr lang="lv-LV" sz="5585" b="1" spc="782" dirty="0" err="1" smtClean="0">
                <a:solidFill>
                  <a:srgbClr val="FFFFFF"/>
                </a:solidFill>
                <a:latin typeface="Open Sauce SemiBold"/>
                <a:hlinkClick r:id="" action="ppaction://hlinkshowjump?jump=nextslide"/>
              </a:rPr>
              <a:t>Next</a:t>
            </a:r>
            <a:r>
              <a:rPr lang="lv-LV" sz="5585" b="1" spc="782" dirty="0" smtClean="0">
                <a:solidFill>
                  <a:srgbClr val="FFFFFF"/>
                </a:solidFill>
                <a:latin typeface="Open Sauce SemiBold"/>
                <a:hlinkClick r:id="" action="ppaction://hlinkshowjump?jump=nextslide"/>
              </a:rPr>
              <a:t>:</a:t>
            </a:r>
          </a:p>
          <a:p>
            <a:pPr algn="ctr">
              <a:lnSpc>
                <a:spcPts val="8378"/>
              </a:lnSpc>
              <a:spcBef>
                <a:spcPct val="0"/>
              </a:spcBef>
            </a:pPr>
            <a:r>
              <a:rPr lang="en-US" sz="5585" b="1" spc="782" dirty="0" smtClean="0">
                <a:solidFill>
                  <a:srgbClr val="FFFFFF"/>
                </a:solidFill>
                <a:latin typeface="Open Sauce SemiBold"/>
                <a:hlinkClick r:id="" action="ppaction://hlinkshowjump?jump=nextslide"/>
              </a:rPr>
              <a:t>Explanation</a:t>
            </a:r>
            <a:endParaRPr lang="en-US" sz="5585" b="1" spc="782" dirty="0">
              <a:solidFill>
                <a:srgbClr val="FFFFFF"/>
              </a:solidFill>
              <a:latin typeface="Open Sauce SemiBold"/>
            </a:endParaRPr>
          </a:p>
        </p:txBody>
      </p:sp>
      <p:sp>
        <p:nvSpPr>
          <p:cNvPr id="30" name="TextBox 3"/>
          <p:cNvSpPr txBox="1"/>
          <p:nvPr/>
        </p:nvSpPr>
        <p:spPr>
          <a:xfrm>
            <a:off x="6596374" y="9298752"/>
            <a:ext cx="5045128" cy="479940"/>
          </a:xfrm>
          <a:prstGeom prst="rect">
            <a:avLst/>
          </a:prstGeom>
        </p:spPr>
        <p:txBody>
          <a:bodyPr wrap="square" lIns="0" tIns="0" rIns="0" bIns="0" rtlCol="0" anchor="t">
            <a:spAutoFit/>
          </a:bodyPr>
          <a:lstStyle/>
          <a:p>
            <a:pPr algn="ctr">
              <a:lnSpc>
                <a:spcPts val="4500"/>
              </a:lnSpc>
            </a:pPr>
            <a:r>
              <a:rPr lang="en-US" sz="1600" spc="30" dirty="0">
                <a:solidFill>
                  <a:srgbClr val="111B1E"/>
                </a:solidFill>
                <a:latin typeface="Open Sauce SemiBold"/>
              </a:rPr>
              <a:t>Figure </a:t>
            </a:r>
            <a:r>
              <a:rPr lang="lv-LV" sz="1600" spc="30" dirty="0" smtClean="0">
                <a:solidFill>
                  <a:srgbClr val="111B1E"/>
                </a:solidFill>
                <a:latin typeface="Open Sauce SemiBold"/>
              </a:rPr>
              <a:t>2 </a:t>
            </a:r>
            <a:endParaRPr lang="en-US" sz="1600" spc="30" dirty="0">
              <a:solidFill>
                <a:srgbClr val="111B1E"/>
              </a:solidFill>
              <a:latin typeface="Open Sauce SemiBold"/>
            </a:endParaRPr>
          </a:p>
        </p:txBody>
      </p:sp>
      <p:sp>
        <p:nvSpPr>
          <p:cNvPr id="3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1457" y="1866900"/>
            <a:ext cx="11526025"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Do You see a bright white triangle, as we do? But is it really there? We are even having a false feeling of somewhat different shade of gray outside of the imaginable triangle, but is there any triangle at all in this picture? There are only imagined triangles in our mind</a:t>
            </a:r>
            <a:r>
              <a:rPr lang="en-US" sz="3000" spc="30" dirty="0" smtClean="0">
                <a:solidFill>
                  <a:srgbClr val="111B1E"/>
                </a:solidFill>
                <a:latin typeface="Open Sauce SemiBold"/>
              </a:rPr>
              <a:t>.</a:t>
            </a:r>
            <a:endParaRPr lang="lv-LV" sz="3000" spc="30" dirty="0" smtClean="0">
              <a:solidFill>
                <a:srgbClr val="111B1E"/>
              </a:solidFill>
              <a:latin typeface="Open Sauce SemiBold"/>
            </a:endParaRPr>
          </a:p>
          <a:p>
            <a:pPr>
              <a:lnSpc>
                <a:spcPts val="4500"/>
              </a:lnSpc>
            </a:pPr>
            <a:r>
              <a:rPr lang="en-US" sz="3000" spc="12" dirty="0">
                <a:solidFill>
                  <a:srgbClr val="111B1E"/>
                </a:solidFill>
                <a:latin typeface="Open Sauce SemiBold" panose="020B0604020202020204" charset="0"/>
              </a:rPr>
              <a:t>We are very prone to make connections between points. (Not only between visual points, but also events separated by time intervals etc.)</a:t>
            </a:r>
            <a:endParaRPr lang="en-US" sz="1200" spc="12" dirty="0">
              <a:solidFill>
                <a:srgbClr val="111B1E"/>
              </a:solidFill>
              <a:latin typeface="Open Sauce SemiBold" panose="020B0604020202020204" charset="0"/>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13" name="Group 13"/>
          <p:cNvGrpSpPr/>
          <p:nvPr/>
        </p:nvGrpSpPr>
        <p:grpSpPr>
          <a:xfrm>
            <a:off x="14015619" y="8852072"/>
            <a:ext cx="1404247" cy="1403929"/>
            <a:chOff x="0" y="0"/>
            <a:chExt cx="376691" cy="376606"/>
          </a:xfrm>
        </p:grpSpPr>
        <p:sp>
          <p:nvSpPr>
            <p:cNvPr id="14" name="Freeform 14"/>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5" name="Group 15"/>
          <p:cNvGrpSpPr/>
          <p:nvPr/>
        </p:nvGrpSpPr>
        <p:grpSpPr>
          <a:xfrm>
            <a:off x="13080778" y="9321160"/>
            <a:ext cx="934842" cy="9348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154286"/>
            <a:ext cx="1202753" cy="1202753"/>
          </a:xfrm>
          <a:prstGeom prst="rect">
            <a:avLst/>
          </a:prstGeom>
        </p:spPr>
      </p:pic>
      <p:sp>
        <p:nvSpPr>
          <p:cNvPr id="19"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2"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3"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4"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80474" y="0"/>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4" name="Group 4"/>
          <p:cNvGrpSpPr/>
          <p:nvPr/>
        </p:nvGrpSpPr>
        <p:grpSpPr>
          <a:xfrm>
            <a:off x="16866816" y="486342"/>
            <a:ext cx="934842" cy="93484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6" name="Picture 6">
            <a:hlinkClick r:id="rId2" action="ppaction://hlinksldjump"/>
          </p:cNvPr>
          <p:cNvPicPr>
            <a:picLocks noChangeAspect="1"/>
          </p:cNvPicPr>
          <p:nvPr/>
        </p:nvPicPr>
        <p:blipFill>
          <a:blip r:embed="rId3"/>
          <a:srcRect/>
          <a:stretch>
            <a:fillRect/>
          </a:stretch>
        </p:blipFill>
        <p:spPr>
          <a:xfrm>
            <a:off x="2698096" y="1730318"/>
            <a:ext cx="9251009" cy="7412124"/>
          </a:xfrm>
          <a:prstGeom prst="rect">
            <a:avLst/>
          </a:prstGeom>
        </p:spPr>
      </p:pic>
      <p:sp>
        <p:nvSpPr>
          <p:cNvPr id="7" name="TextBox 7"/>
          <p:cNvSpPr txBox="1"/>
          <p:nvPr/>
        </p:nvSpPr>
        <p:spPr>
          <a:xfrm>
            <a:off x="12210361" y="1596968"/>
            <a:ext cx="4170114" cy="4360168"/>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For most </a:t>
            </a:r>
            <a:r>
              <a:rPr lang="en-US" sz="4551" spc="45" dirty="0" smtClean="0">
                <a:solidFill>
                  <a:srgbClr val="111B1E"/>
                </a:solidFill>
                <a:latin typeface="Open Sauce SemiBold"/>
              </a:rPr>
              <a:t>people </a:t>
            </a:r>
            <a:r>
              <a:rPr lang="en-US" sz="4551" spc="45" dirty="0">
                <a:solidFill>
                  <a:srgbClr val="111B1E"/>
                </a:solidFill>
                <a:latin typeface="Open Sauce SemiBold"/>
              </a:rPr>
              <a:t>it is hard to see anything in this picture.</a:t>
            </a:r>
          </a:p>
        </p:txBody>
      </p:sp>
      <p:sp>
        <p:nvSpPr>
          <p:cNvPr id="8" name="TextBox 8"/>
          <p:cNvSpPr txBox="1"/>
          <p:nvPr/>
        </p:nvSpPr>
        <p:spPr>
          <a:xfrm>
            <a:off x="2698096" y="585590"/>
            <a:ext cx="12841749" cy="1678685"/>
          </a:xfrm>
          <a:prstGeom prst="rect">
            <a:avLst/>
          </a:prstGeom>
        </p:spPr>
        <p:txBody>
          <a:bodyPr lIns="0" tIns="0" rIns="0" bIns="0" rtlCol="0" anchor="t">
            <a:spAutoFit/>
          </a:bodyPr>
          <a:lstStyle/>
          <a:p>
            <a:pPr>
              <a:lnSpc>
                <a:spcPts val="6827"/>
              </a:lnSpc>
            </a:pPr>
            <a:r>
              <a:rPr lang="en-US" sz="4551" spc="45" dirty="0">
                <a:solidFill>
                  <a:srgbClr val="111B1E"/>
                </a:solidFill>
                <a:latin typeface="Open Sauce SemiBold"/>
              </a:rPr>
              <a:t>What do You see in this picture?</a:t>
            </a:r>
          </a:p>
          <a:p>
            <a:pPr>
              <a:lnSpc>
                <a:spcPts val="6827"/>
              </a:lnSpc>
            </a:pPr>
            <a:endParaRPr lang="en-US" sz="4551" spc="45" dirty="0">
              <a:solidFill>
                <a:srgbClr val="111B1E"/>
              </a:solidFill>
              <a:latin typeface="Open Sauce SemiBold"/>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92179" y="2566357"/>
            <a:ext cx="2139274" cy="213927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40937" y="4660718"/>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0937" y="5863471"/>
            <a:ext cx="1202753" cy="1202753"/>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1516185" y="7780134"/>
            <a:ext cx="6894960" cy="3447480"/>
          </a:xfrm>
          <a:prstGeom prst="rect">
            <a:avLst/>
          </a:prstGeom>
        </p:spPr>
      </p:pic>
      <p:sp>
        <p:nvSpPr>
          <p:cNvPr id="18" name="TextBox 18"/>
          <p:cNvSpPr txBox="1"/>
          <p:nvPr/>
        </p:nvSpPr>
        <p:spPr>
          <a:xfrm>
            <a:off x="11568752" y="8042440"/>
            <a:ext cx="6789826" cy="2075217"/>
          </a:xfrm>
          <a:prstGeom prst="rect">
            <a:avLst/>
          </a:prstGeom>
        </p:spPr>
        <p:txBody>
          <a:bodyPr lIns="0" tIns="0" rIns="0" bIns="0" rtlCol="0" anchor="t">
            <a:spAutoFit/>
          </a:bodyPr>
          <a:lstStyle/>
          <a:p>
            <a:pPr algn="ctr">
              <a:lnSpc>
                <a:spcPts val="8378"/>
              </a:lnSpc>
            </a:pPr>
            <a:r>
              <a:rPr lang="en-US" sz="5585" spc="782" dirty="0">
                <a:solidFill>
                  <a:srgbClr val="FFFFFF"/>
                </a:solidFill>
                <a:latin typeface="Open Sauce SemiBold Bold"/>
                <a:hlinkClick r:id="" action="ppaction://hlinkshowjump?jump=nextslide"/>
              </a:rPr>
              <a:t>Check</a:t>
            </a:r>
          </a:p>
          <a:p>
            <a:pPr algn="ctr">
              <a:lnSpc>
                <a:spcPts val="8378"/>
              </a:lnSpc>
              <a:spcBef>
                <a:spcPct val="0"/>
              </a:spcBef>
            </a:pPr>
            <a:r>
              <a:rPr lang="en-US" sz="5585" spc="782" dirty="0">
                <a:solidFill>
                  <a:srgbClr val="FFFFFF"/>
                </a:solidFill>
                <a:latin typeface="Open Sauce SemiBold Bold"/>
                <a:hlinkClick r:id="" action="ppaction://hlinkshowjump?jump=nextslide"/>
              </a:rPr>
              <a:t>this out</a:t>
            </a:r>
            <a:endParaRPr lang="en-US" sz="5585" spc="782" dirty="0">
              <a:solidFill>
                <a:srgbClr val="FFFFFF"/>
              </a:solidFill>
              <a:latin typeface="Open Sauce SemiBold Bold"/>
            </a:endParaRPr>
          </a:p>
        </p:txBody>
      </p:sp>
      <p:sp>
        <p:nvSpPr>
          <p:cNvPr id="19" name="TextBox 3"/>
          <p:cNvSpPr txBox="1"/>
          <p:nvPr/>
        </p:nvSpPr>
        <p:spPr>
          <a:xfrm>
            <a:off x="6596374" y="929875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3</a:t>
            </a:r>
            <a:endParaRPr lang="en-US" sz="1600" spc="30" dirty="0">
              <a:solidFill>
                <a:srgbClr val="111B1E"/>
              </a:solidFill>
              <a:latin typeface="Open Sauce SemiBold"/>
            </a:endParaRPr>
          </a:p>
        </p:txBody>
      </p:sp>
      <p:sp>
        <p:nvSpPr>
          <p:cNvPr id="20" name="TextBox 15"/>
          <p:cNvSpPr txBox="1"/>
          <p:nvPr/>
        </p:nvSpPr>
        <p:spPr>
          <a:xfrm>
            <a:off x="-104247" y="3038097"/>
            <a:ext cx="2522944" cy="925382"/>
          </a:xfrm>
          <a:prstGeom prst="rect">
            <a:avLst/>
          </a:prstGeom>
        </p:spPr>
        <p:txBody>
          <a:bodyPr wrap="square" lIns="0" tIns="0" rIns="0" bIns="0" rtlCol="0" anchor="t">
            <a:spAutoFit/>
          </a:bodyPr>
          <a:lstStyle/>
          <a:p>
            <a:pPr algn="ctr">
              <a:lnSpc>
                <a:spcPts val="7781"/>
              </a:lnSpc>
            </a:pPr>
            <a:r>
              <a:rPr lang="en-US" sz="5400" b="1" dirty="0">
                <a:solidFill>
                  <a:srgbClr val="FFFFFF"/>
                </a:solidFill>
                <a:latin typeface="League Spartan Italics"/>
                <a:hlinkClick r:id="rId10" action="ppaction://hlinksldjump"/>
              </a:rPr>
              <a:t>Home</a:t>
            </a:r>
            <a:endParaRPr lang="en-US" sz="5400" b="1" dirty="0">
              <a:solidFill>
                <a:srgbClr val="FFFFFF"/>
              </a:solidFill>
              <a:latin typeface="League Spartan Italics"/>
            </a:endParaRPr>
          </a:p>
        </p:txBody>
      </p:sp>
      <p:sp>
        <p:nvSpPr>
          <p:cNvPr id="21"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2" name="TextBox 3"/>
          <p:cNvSpPr txBox="1"/>
          <p:nvPr/>
        </p:nvSpPr>
        <p:spPr>
          <a:xfrm>
            <a:off x="363441" y="925450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pic>
        <p:nvPicPr>
          <p:cNvPr id="4" name="Picture 4">
            <a:hlinkClick r:id="rId2" action="ppaction://hlinksldjump"/>
          </p:cNvPr>
          <p:cNvPicPr>
            <a:picLocks noChangeAspect="1"/>
          </p:cNvPicPr>
          <p:nvPr/>
        </p:nvPicPr>
        <p:blipFill>
          <a:blip r:embed="rId3"/>
          <a:srcRect/>
          <a:stretch>
            <a:fillRect/>
          </a:stretch>
        </p:blipFill>
        <p:spPr>
          <a:xfrm>
            <a:off x="10450690" y="835179"/>
            <a:ext cx="7129858" cy="5712608"/>
          </a:xfrm>
          <a:prstGeom prst="rect">
            <a:avLst/>
          </a:prstGeom>
        </p:spPr>
      </p:pic>
      <p:sp>
        <p:nvSpPr>
          <p:cNvPr id="5" name="TextBox 5"/>
          <p:cNvSpPr txBox="1"/>
          <p:nvPr/>
        </p:nvSpPr>
        <p:spPr>
          <a:xfrm>
            <a:off x="886229" y="2191946"/>
            <a:ext cx="9018814" cy="7446206"/>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When we are given a clue, it is easy now to see a cow. But when You are given a clue, You can’t “</a:t>
            </a:r>
            <a:r>
              <a:rPr lang="en-US" sz="3000" spc="30" dirty="0" err="1">
                <a:solidFill>
                  <a:srgbClr val="FFFFFF"/>
                </a:solidFill>
                <a:latin typeface="Open Sauce SemiBold"/>
              </a:rPr>
              <a:t>unsee</a:t>
            </a:r>
            <a:r>
              <a:rPr lang="en-US" sz="3000" spc="30" dirty="0">
                <a:solidFill>
                  <a:srgbClr val="FFFFFF"/>
                </a:solidFill>
                <a:latin typeface="Open Sauce SemiBold"/>
              </a:rPr>
              <a:t>” a cow, to ever go back to the previous state of mind. There is a similarity with thinking bias called “curse of knowledge”. This is when you know things, that the other person does not, and you have forgotten what it’s like to not have this knowledge. Also somewhat relevant here could be a false sense of  predictability of events that have already happened, usually associated with expressions like: “I knew it all the way”!</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7" name="Group 7"/>
          <p:cNvGrpSpPr/>
          <p:nvPr/>
        </p:nvGrpSpPr>
        <p:grpSpPr>
          <a:xfrm>
            <a:off x="14015619" y="8852072"/>
            <a:ext cx="1404247" cy="1403929"/>
            <a:chOff x="0" y="0"/>
            <a:chExt cx="376691" cy="376606"/>
          </a:xfrm>
        </p:grpSpPr>
        <p:sp>
          <p:nvSpPr>
            <p:cNvPr id="8" name="Freeform 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9" name="Group 9"/>
          <p:cNvGrpSpPr/>
          <p:nvPr/>
        </p:nvGrpSpPr>
        <p:grpSpPr>
          <a:xfrm>
            <a:off x="13080778" y="9321160"/>
            <a:ext cx="934842" cy="9348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12" name="Group 12"/>
          <p:cNvGrpSpPr/>
          <p:nvPr/>
        </p:nvGrpSpPr>
        <p:grpSpPr>
          <a:xfrm rot="5400000">
            <a:off x="1985749" y="0"/>
            <a:ext cx="2083568" cy="208356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2174413" y="702626"/>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6" action="ppaction://hlinksldjump"/>
              </a:rPr>
              <a:t>Home</a:t>
            </a:r>
            <a:endParaRPr lang="en-US" sz="4462" b="1" dirty="0">
              <a:solidFill>
                <a:srgbClr val="FFFFFF"/>
              </a:solidFill>
              <a:latin typeface="League Spartan Italics"/>
            </a:endParaRPr>
          </a:p>
        </p:txBody>
      </p:sp>
      <p:sp>
        <p:nvSpPr>
          <p:cNvPr id="15" name="TextBox 15"/>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0"/>
            <a:ext cx="2083568" cy="2083568"/>
          </a:xfrm>
          <a:prstGeom prst="rect">
            <a:avLst/>
          </a:prstGeom>
        </p:spPr>
      </p:pic>
      <p:sp>
        <p:nvSpPr>
          <p:cNvPr id="17" name="TextBox 17"/>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9" action="ppaction://hlinksldjump"/>
              </a:rPr>
              <a:t>Beginning of the chapter</a:t>
            </a:r>
            <a:endParaRPr lang="en-US" sz="2513" b="1" dirty="0">
              <a:solidFill>
                <a:srgbClr val="FFFFFF"/>
              </a:solidFill>
              <a:latin typeface="League Spartan Italics"/>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4069317" y="0"/>
            <a:ext cx="1545158" cy="1545158"/>
          </a:xfrm>
          <a:prstGeom prst="rect">
            <a:avLst/>
          </a:prstGeom>
        </p:spPr>
      </p:pic>
      <p:sp>
        <p:nvSpPr>
          <p:cNvPr id="19" name="TextBox 19"/>
          <p:cNvSpPr txBox="1"/>
          <p:nvPr/>
        </p:nvSpPr>
        <p:spPr>
          <a:xfrm>
            <a:off x="4189675" y="206774"/>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sp>
        <p:nvSpPr>
          <p:cNvPr id="20" name="TextBox 3"/>
          <p:cNvSpPr txBox="1"/>
          <p:nvPr/>
        </p:nvSpPr>
        <p:spPr>
          <a:xfrm>
            <a:off x="13548199" y="652507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4</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67606"/>
            <a:ext cx="738183" cy="73818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0"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02828"/>
            <a:ext cx="2581211" cy="258121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8526012"/>
            <a:ext cx="1758026" cy="17580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81211" cy="258121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0"/>
            <a:ext cx="1476366" cy="1476366"/>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3380987" y="3255461"/>
            <a:ext cx="8585319" cy="6331673"/>
          </a:xfrm>
          <a:prstGeom prst="rect">
            <a:avLst/>
          </a:prstGeom>
        </p:spPr>
      </p:pic>
      <p:sp>
        <p:nvSpPr>
          <p:cNvPr id="11" name="TextBox 11"/>
          <p:cNvSpPr txBox="1"/>
          <p:nvPr/>
        </p:nvSpPr>
        <p:spPr>
          <a:xfrm>
            <a:off x="3380988" y="783763"/>
            <a:ext cx="12011412" cy="2351606"/>
          </a:xfrm>
          <a:prstGeom prst="rect">
            <a:avLst/>
          </a:prstGeom>
        </p:spPr>
        <p:txBody>
          <a:bodyPr wrap="square" lIns="0" tIns="0" rIns="0" bIns="0" rtlCol="0" anchor="t">
            <a:spAutoFit/>
          </a:bodyPr>
          <a:lstStyle/>
          <a:p>
            <a:pPr>
              <a:lnSpc>
                <a:spcPts val="4650"/>
              </a:lnSpc>
            </a:pPr>
            <a:r>
              <a:rPr lang="en-US" sz="3100" spc="31" dirty="0" err="1">
                <a:solidFill>
                  <a:srgbClr val="111B1E"/>
                </a:solidFill>
                <a:latin typeface="Open Sauce SemiBold" panose="020B0604020202020204" charset="0"/>
              </a:rPr>
              <a:t>Pareidolia</a:t>
            </a:r>
            <a:r>
              <a:rPr lang="en-US" sz="3100" spc="31" dirty="0">
                <a:solidFill>
                  <a:srgbClr val="111B1E"/>
                </a:solidFill>
                <a:latin typeface="Open Sauce SemiBold" panose="020B0604020202020204" charset="0"/>
              </a:rPr>
              <a:t> is whereas the brain perceives a familiar pattern where there is none. We have a very profound tendency to see faces everywhere (e.g. emoji). This is a famous “face on Mars” pictured by NASA Viking-2 Mars lander in 1976.</a:t>
            </a:r>
          </a:p>
        </p:txBody>
      </p:sp>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5400000">
            <a:off x="13116780" y="5115780"/>
            <a:ext cx="6894960" cy="3447480"/>
          </a:xfrm>
          <a:prstGeom prst="rect">
            <a:avLst/>
          </a:prstGeom>
        </p:spPr>
      </p:pic>
      <p:sp>
        <p:nvSpPr>
          <p:cNvPr id="13" name="TextBox 13"/>
          <p:cNvSpPr txBox="1"/>
          <p:nvPr/>
        </p:nvSpPr>
        <p:spPr>
          <a:xfrm>
            <a:off x="11312466" y="5630573"/>
            <a:ext cx="6789826" cy="2075216"/>
          </a:xfrm>
          <a:prstGeom prst="rect">
            <a:avLst/>
          </a:prstGeom>
        </p:spPr>
        <p:txBody>
          <a:bodyPr lIns="0" tIns="0" rIns="0" bIns="0" rtlCol="0" anchor="t">
            <a:spAutoFit/>
          </a:bodyPr>
          <a:lstStyle/>
          <a:p>
            <a:pPr algn="r">
              <a:lnSpc>
                <a:spcPts val="8378"/>
              </a:lnSpc>
            </a:pPr>
            <a:r>
              <a:rPr lang="en-US" sz="5585" spc="782" dirty="0">
                <a:solidFill>
                  <a:srgbClr val="FFFFFF"/>
                </a:solidFill>
                <a:latin typeface="Open Sauce SemiBold Bold"/>
                <a:hlinkClick r:id="" action="ppaction://hlinkshowjump?jump=nextslide"/>
              </a:rPr>
              <a:t>Look</a:t>
            </a:r>
          </a:p>
          <a:p>
            <a:pPr algn="r">
              <a:lnSpc>
                <a:spcPts val="8378"/>
              </a:lnSpc>
              <a:spcBef>
                <a:spcPct val="0"/>
              </a:spcBef>
            </a:pPr>
            <a:r>
              <a:rPr lang="en-US" sz="5585" spc="782" dirty="0">
                <a:solidFill>
                  <a:srgbClr val="FFFFFF"/>
                </a:solidFill>
                <a:latin typeface="Open Sauce SemiBold Bold"/>
                <a:hlinkClick r:id="" action="ppaction://hlinkshowjump?jump=nextslide"/>
              </a:rPr>
              <a:t>closer</a:t>
            </a:r>
            <a:endParaRPr lang="en-US" sz="5585" spc="782" dirty="0">
              <a:solidFill>
                <a:srgbClr val="FFFFFF"/>
              </a:solidFill>
              <a:latin typeface="Open Sauce SemiBold Bold"/>
            </a:endParaRPr>
          </a:p>
        </p:txBody>
      </p:sp>
      <p:sp>
        <p:nvSpPr>
          <p:cNvPr id="14" name="TextBox 3"/>
          <p:cNvSpPr txBox="1"/>
          <p:nvPr/>
        </p:nvSpPr>
        <p:spPr>
          <a:xfrm>
            <a:off x="7315200" y="9587134"/>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5</a:t>
            </a:r>
            <a:endParaRPr lang="en-US" sz="1600" spc="30" dirty="0">
              <a:solidFill>
                <a:srgbClr val="111B1E"/>
              </a:solidFill>
              <a:latin typeface="Open Sauce SemiBold"/>
            </a:endParaRPr>
          </a:p>
        </p:txBody>
      </p:sp>
      <p:sp>
        <p:nvSpPr>
          <p:cNvPr id="15" name="TextBox 3"/>
          <p:cNvSpPr txBox="1"/>
          <p:nvPr/>
        </p:nvSpPr>
        <p:spPr>
          <a:xfrm>
            <a:off x="3363781" y="-4424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13124" b="13125"/>
          <a:stretch>
            <a:fillRect/>
          </a:stretch>
        </p:blipFill>
        <p:spPr>
          <a:xfrm>
            <a:off x="4860926" y="2912083"/>
            <a:ext cx="8566148" cy="6317534"/>
          </a:xfrm>
          <a:prstGeom prst="rect">
            <a:avLst/>
          </a:prstGeom>
        </p:spPr>
      </p:pic>
      <p:sp>
        <p:nvSpPr>
          <p:cNvPr id="3" name="TextBox 3"/>
          <p:cNvSpPr txBox="1"/>
          <p:nvPr/>
        </p:nvSpPr>
        <p:spPr>
          <a:xfrm>
            <a:off x="3380988" y="933450"/>
            <a:ext cx="12240012" cy="2333972"/>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NASA has been hard pressed by the public to examine this feature closer during the next </a:t>
            </a:r>
            <a:r>
              <a:rPr lang="en-US" sz="3100" spc="31" dirty="0" err="1">
                <a:solidFill>
                  <a:srgbClr val="111B1E"/>
                </a:solidFill>
                <a:latin typeface="Open Sauce SemiBold" panose="020B0604020202020204" charset="0"/>
              </a:rPr>
              <a:t>martian</a:t>
            </a:r>
            <a:r>
              <a:rPr lang="en-US" sz="3100" spc="31" dirty="0">
                <a:solidFill>
                  <a:srgbClr val="111B1E"/>
                </a:solidFill>
                <a:latin typeface="Open Sauce SemiBold" panose="020B0604020202020204" charset="0"/>
              </a:rPr>
              <a:t> mission. When we can have a closer look, the illusion is almost gone… (</a:t>
            </a:r>
            <a:r>
              <a:rPr lang="en-US" sz="3100" spc="31" dirty="0" err="1">
                <a:solidFill>
                  <a:srgbClr val="111B1E"/>
                </a:solidFill>
                <a:latin typeface="Open Sauce SemiBold" panose="020B0604020202020204" charset="0"/>
              </a:rPr>
              <a:t>Shermer</a:t>
            </a:r>
            <a:r>
              <a:rPr lang="en-US" sz="3100" spc="31" dirty="0">
                <a:solidFill>
                  <a:srgbClr val="111B1E"/>
                </a:solidFill>
                <a:latin typeface="Open Sauce SemiBold" panose="020B0604020202020204" charset="0"/>
              </a:rPr>
              <a:t>, 2006)</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0" y="5154286"/>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58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7266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8724823" y="9304242"/>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6</a:t>
            </a:r>
            <a:endParaRPr lang="en-US" sz="1600" spc="30" dirty="0">
              <a:solidFill>
                <a:srgbClr val="111B1E"/>
              </a:solidFill>
              <a:latin typeface="Open Sauce SemiBold"/>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5" name="TextBox 3"/>
          <p:cNvSpPr txBox="1"/>
          <p:nvPr/>
        </p:nvSpPr>
        <p:spPr>
          <a:xfrm>
            <a:off x="3344116" y="6515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97395" y="2581211"/>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06789" y="0"/>
            <a:ext cx="2581211" cy="258121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529974" y="0"/>
            <a:ext cx="1758026" cy="175802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28700" y="2338040"/>
            <a:ext cx="1758026" cy="1758026"/>
          </a:xfrm>
          <a:prstGeom prst="rect">
            <a:avLst/>
          </a:prstGeom>
        </p:spPr>
      </p:pic>
      <p:pic>
        <p:nvPicPr>
          <p:cNvPr id="7" name="Picture 7">
            <a:hlinkClick r:id="rId8" action="ppaction://hlinksldjump"/>
          </p:cNvPr>
          <p:cNvPicPr>
            <a:picLocks noChangeAspect="1"/>
          </p:cNvPicPr>
          <p:nvPr/>
        </p:nvPicPr>
        <p:blipFill>
          <a:blip r:embed="rId9"/>
          <a:srcRect/>
          <a:stretch>
            <a:fillRect/>
          </a:stretch>
        </p:blipFill>
        <p:spPr>
          <a:xfrm>
            <a:off x="1028700" y="3479617"/>
            <a:ext cx="9027245" cy="5962251"/>
          </a:xfrm>
          <a:prstGeom prst="rect">
            <a:avLst/>
          </a:prstGeom>
        </p:spPr>
      </p:pic>
      <p:sp>
        <p:nvSpPr>
          <p:cNvPr id="8" name="TextBox 8"/>
          <p:cNvSpPr txBox="1"/>
          <p:nvPr/>
        </p:nvSpPr>
        <p:spPr>
          <a:xfrm>
            <a:off x="1028700" y="933450"/>
            <a:ext cx="15278100" cy="2303516"/>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panose="020B0604020202020204" charset="0"/>
              </a:rPr>
              <a:t>It seems that our brain has some preference for regular patterns over irregular ones, and it redraws visual scenes according to that preference. As you stare at the center of the grid, the regularity of the grid pattern at the center spreads into the irregular parts in the periphery.</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330497" y="7761565"/>
            <a:ext cx="6894960" cy="3447480"/>
          </a:xfrm>
          <a:prstGeom prst="rect">
            <a:avLst/>
          </a:prstGeom>
        </p:spPr>
      </p:pic>
      <p:sp>
        <p:nvSpPr>
          <p:cNvPr id="10" name="TextBox 10">
            <a:hlinkClick r:id="" action="ppaction://hlinkshowjump?jump=nextslide"/>
          </p:cNvPr>
          <p:cNvSpPr txBox="1"/>
          <p:nvPr/>
        </p:nvSpPr>
        <p:spPr>
          <a:xfrm>
            <a:off x="12172023" y="8903259"/>
            <a:ext cx="5277777"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sp>
        <p:nvSpPr>
          <p:cNvPr id="11" name="TextBox 3"/>
          <p:cNvSpPr txBox="1"/>
          <p:nvPr/>
        </p:nvSpPr>
        <p:spPr>
          <a:xfrm>
            <a:off x="5010817" y="9478372"/>
            <a:ext cx="5045128" cy="491801"/>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7</a:t>
            </a:r>
            <a:endParaRPr lang="en-US" sz="1600" spc="30" dirty="0">
              <a:solidFill>
                <a:srgbClr val="111B1E"/>
              </a:solidFill>
              <a:latin typeface="Open Sauce SemiBold"/>
            </a:endParaRPr>
          </a:p>
        </p:txBody>
      </p:sp>
      <p:sp>
        <p:nvSpPr>
          <p:cNvPr id="12" name="TextBox 3"/>
          <p:cNvSpPr txBox="1"/>
          <p:nvPr/>
        </p:nvSpPr>
        <p:spPr>
          <a:xfrm>
            <a:off x="1028700" y="-3687"/>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t="548" b="548"/>
          <a:stretch>
            <a:fillRect/>
          </a:stretch>
        </p:blipFill>
        <p:spPr>
          <a:xfrm>
            <a:off x="9041984" y="1758392"/>
            <a:ext cx="9027245" cy="5962251"/>
          </a:xfrm>
          <a:prstGeom prst="rect">
            <a:avLst/>
          </a:prstGeom>
        </p:spPr>
      </p:pic>
      <p:sp>
        <p:nvSpPr>
          <p:cNvPr id="3" name="TextBox 3"/>
          <p:cNvSpPr txBox="1"/>
          <p:nvPr/>
        </p:nvSpPr>
        <p:spPr>
          <a:xfrm>
            <a:off x="2805295" y="2301379"/>
            <a:ext cx="5723861" cy="5258412"/>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panose="020B0604020202020204" charset="0"/>
              </a:rPr>
              <a:t>One explanation is that this might be because of the necessity to mask our visual blind spots. There are two of them, one per eye. This is where optic nerves connect to the retina, because of lack of photosensitive cells here.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312276">
            <a:off x="9597426" y="7825582"/>
            <a:ext cx="9485302" cy="4742651"/>
          </a:xfrm>
          <a:prstGeom prst="rect">
            <a:avLst/>
          </a:prstGeom>
        </p:spPr>
      </p:pic>
      <p:sp>
        <p:nvSpPr>
          <p:cNvPr id="15" name="TextBox 15"/>
          <p:cNvSpPr txBox="1"/>
          <p:nvPr/>
        </p:nvSpPr>
        <p:spPr>
          <a:xfrm>
            <a:off x="11279403" y="9184749"/>
            <a:ext cx="6789826" cy="972574"/>
          </a:xfrm>
          <a:prstGeom prst="rect">
            <a:avLst/>
          </a:prstGeom>
        </p:spPr>
        <p:txBody>
          <a:bodyPr lIns="0" tIns="0" rIns="0" bIns="0" rtlCol="0" anchor="t">
            <a:spAutoFit/>
          </a:bodyPr>
          <a:lstStyle/>
          <a:p>
            <a:pPr algn="r">
              <a:lnSpc>
                <a:spcPts val="8378"/>
              </a:lnSpc>
              <a:spcBef>
                <a:spcPct val="0"/>
              </a:spcBef>
            </a:pPr>
            <a:r>
              <a:rPr lang="en-US" sz="5585" spc="782" dirty="0">
                <a:solidFill>
                  <a:srgbClr val="FFFFFF"/>
                </a:solidFill>
                <a:latin typeface="Open Sauce SemiBold Bold"/>
                <a:hlinkClick r:id="" action="ppaction://hlinkshowjump?jump=nextslide"/>
              </a:rPr>
              <a:t>Try it yourself!</a:t>
            </a:r>
            <a:endParaRPr lang="en-US" sz="5585" spc="782" dirty="0">
              <a:solidFill>
                <a:srgbClr val="FFFFFF"/>
              </a:solidFill>
              <a:latin typeface="Open Sauce SemiBold Bold"/>
            </a:endParaRPr>
          </a:p>
        </p:txBody>
      </p:sp>
      <p:sp>
        <p:nvSpPr>
          <p:cNvPr id="16" name="TextBox 3"/>
          <p:cNvSpPr txBox="1"/>
          <p:nvPr/>
        </p:nvSpPr>
        <p:spPr>
          <a:xfrm>
            <a:off x="13311946" y="731982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8</a:t>
            </a:r>
            <a:endParaRPr lang="en-US" sz="1600" spc="30" dirty="0">
              <a:solidFill>
                <a:srgbClr val="111B1E"/>
              </a:solidFill>
              <a:latin typeface="Open Sauce SemiBold"/>
            </a:endParaRPr>
          </a:p>
        </p:txBody>
      </p:sp>
      <p:sp>
        <p:nvSpPr>
          <p:cNvPr id="17"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0" action="ppaction://hlinksldjump"/>
              </a:rPr>
              <a:t>Home</a:t>
            </a:r>
            <a:endParaRPr lang="en-US" sz="6484" b="1" dirty="0">
              <a:solidFill>
                <a:srgbClr val="FFFFFF"/>
              </a:solidFill>
              <a:latin typeface="League Spartan Italics"/>
            </a:endParaRPr>
          </a:p>
        </p:txBody>
      </p:sp>
      <p:sp>
        <p:nvSpPr>
          <p:cNvPr id="18"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1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3"/>
          <p:cNvSpPr txBox="1"/>
          <p:nvPr/>
        </p:nvSpPr>
        <p:spPr>
          <a:xfrm>
            <a:off x="2805295" y="1982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1" name="TextBox 13"/>
          <p:cNvSpPr txBox="1"/>
          <p:nvPr/>
        </p:nvSpPr>
        <p:spPr>
          <a:xfrm>
            <a:off x="2804046" y="94474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
          <p:cNvGrpSpPr/>
          <p:nvPr/>
        </p:nvGrpSpPr>
        <p:grpSpPr>
          <a:xfrm rot="-10800000">
            <a:off x="15799736" y="8829120"/>
            <a:ext cx="2487428" cy="1457880"/>
            <a:chOff x="0" y="0"/>
            <a:chExt cx="436812" cy="436339"/>
          </a:xfrm>
          <a:solidFill>
            <a:srgbClr val="FDC64C"/>
          </a:solidFill>
        </p:grpSpPr>
        <p:sp>
          <p:nvSpPr>
            <p:cNvPr id="53"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463308"/>
          </a:xfrm>
          <a:prstGeom prst="rect">
            <a:avLst/>
          </a:prstGeom>
        </p:spPr>
        <p:txBody>
          <a:bodyPr wrap="square" lIns="0" tIns="0" rIns="0" bIns="0" rtlCol="0" anchor="t">
            <a:spAutoFit/>
          </a:bodyPr>
          <a:lstStyle/>
          <a:p>
            <a:r>
              <a:rPr lang="en-US" sz="2800" spc="13" dirty="0">
                <a:solidFill>
                  <a:srgbClr val="111B1E"/>
                </a:solidFill>
                <a:latin typeface="Open Sauce SemiBold" panose="020B0604020202020204" charset="0"/>
              </a:rPr>
              <a:t>1.	Altman N, </a:t>
            </a:r>
            <a:r>
              <a:rPr lang="en-US" sz="2800" spc="13" dirty="0" err="1">
                <a:solidFill>
                  <a:srgbClr val="111B1E"/>
                </a:solidFill>
                <a:latin typeface="Open Sauce SemiBold" panose="020B0604020202020204" charset="0"/>
              </a:rPr>
              <a:t>Krzywinski</a:t>
            </a:r>
            <a:r>
              <a:rPr lang="en-US" sz="2800" spc="13" dirty="0">
                <a:solidFill>
                  <a:srgbClr val="111B1E"/>
                </a:solidFill>
                <a:latin typeface="Open Sauce SemiBold" panose="020B0604020202020204" charset="0"/>
              </a:rPr>
              <a:t> M. (2015). Association, correlation and causation. Nat Methods. 2015 Oct;12(10):899-900. </a:t>
            </a:r>
            <a:r>
              <a:rPr lang="en-US" sz="2800" spc="13" dirty="0" err="1">
                <a:solidFill>
                  <a:srgbClr val="111B1E"/>
                </a:solidFill>
                <a:latin typeface="Open Sauce SemiBold" panose="020B0604020202020204" charset="0"/>
              </a:rPr>
              <a:t>doi</a:t>
            </a:r>
            <a:r>
              <a:rPr lang="en-US" sz="2800" spc="13" dirty="0">
                <a:solidFill>
                  <a:srgbClr val="111B1E"/>
                </a:solidFill>
                <a:latin typeface="Open Sauce SemiBold" panose="020B0604020202020204" charset="0"/>
              </a:rPr>
              <a:t>: 10.1038/nmeth.3587. PMID: 26688882.</a:t>
            </a:r>
          </a:p>
          <a:p>
            <a:r>
              <a:rPr lang="en-US" sz="2800" spc="13" dirty="0">
                <a:solidFill>
                  <a:srgbClr val="111B1E"/>
                </a:solidFill>
                <a:latin typeface="Open Sauce SemiBold" panose="020B0604020202020204" charset="0"/>
              </a:rPr>
              <a:t>2.	</a:t>
            </a:r>
            <a:r>
              <a:rPr lang="en-US" sz="2800" spc="13" dirty="0" err="1">
                <a:solidFill>
                  <a:srgbClr val="111B1E"/>
                </a:solidFill>
                <a:latin typeface="Open Sauce SemiBold" panose="020B0604020202020204" charset="0"/>
              </a:rPr>
              <a:t>Bajšanski</a:t>
            </a:r>
            <a:r>
              <a:rPr lang="en-US" sz="2800" spc="13" dirty="0">
                <a:solidFill>
                  <a:srgbClr val="111B1E"/>
                </a:solidFill>
                <a:latin typeface="Open Sauce SemiBold" panose="020B0604020202020204" charset="0"/>
              </a:rPr>
              <a:t>, I., </a:t>
            </a:r>
            <a:r>
              <a:rPr lang="en-US" sz="2800" spc="13" dirty="0" err="1">
                <a:solidFill>
                  <a:srgbClr val="111B1E"/>
                </a:solidFill>
                <a:latin typeface="Open Sauce SemiBold" panose="020B0604020202020204" charset="0"/>
              </a:rPr>
              <a:t>Žauhar</a:t>
            </a:r>
            <a:r>
              <a:rPr lang="en-US" sz="2800" spc="13" dirty="0">
                <a:solidFill>
                  <a:srgbClr val="111B1E"/>
                </a:solidFill>
                <a:latin typeface="Open Sauce SemiBold" panose="020B0604020202020204" charset="0"/>
              </a:rPr>
              <a:t>, V., &amp; </a:t>
            </a:r>
            <a:r>
              <a:rPr lang="en-US" sz="2800" spc="13" dirty="0" err="1">
                <a:solidFill>
                  <a:srgbClr val="111B1E"/>
                </a:solidFill>
                <a:latin typeface="Open Sauce SemiBold" panose="020B0604020202020204" charset="0"/>
              </a:rPr>
              <a:t>Valerjev</a:t>
            </a:r>
            <a:r>
              <a:rPr lang="en-US" sz="2800" spc="13" dirty="0">
                <a:solidFill>
                  <a:srgbClr val="111B1E"/>
                </a:solidFill>
                <a:latin typeface="Open Sauce SemiBold" panose="020B0604020202020204" charset="0"/>
              </a:rPr>
              <a:t>, P. (2019). Confidence judgments in syllogistic reasoning: the role of consistency and response cardinality. Thinking &amp; Reasoning, 25(1), 14-47. doi:10.1080/13546783.2018.1464506.</a:t>
            </a:r>
          </a:p>
          <a:p>
            <a:r>
              <a:rPr lang="lv-LV" sz="2800" spc="13" dirty="0" smtClean="0">
                <a:solidFill>
                  <a:srgbClr val="111B1E"/>
                </a:solidFill>
                <a:latin typeface="Open Sauce SemiBold" panose="020B0604020202020204" charset="0"/>
              </a:rPr>
              <a:t>3.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(2011). Rules for Reasoning Revisited: Toward a Scientific Conception </a:t>
            </a:r>
            <a:r>
              <a:rPr lang="en-US" sz="2800" spc="13" dirty="0" smtClean="0">
                <a:solidFill>
                  <a:srgbClr val="111B1E"/>
                </a:solidFill>
                <a:latin typeface="Open Sauce SemiBold" panose="020B0604020202020204" charset="0"/>
              </a:rPr>
              <a:t>of</a:t>
            </a:r>
            <a:r>
              <a:rPr lang="lv-LV" sz="2800" spc="13" dirty="0" smtClean="0">
                <a:solidFill>
                  <a:srgbClr val="111B1E"/>
                </a:solidFill>
                <a:latin typeface="Open Sauce SemiBold" panose="020B0604020202020204" charset="0"/>
              </a:rPr>
              <a:t> </a:t>
            </a:r>
            <a:r>
              <a:rPr lang="en-US" sz="2800" spc="13" dirty="0" smtClean="0">
                <a:solidFill>
                  <a:srgbClr val="111B1E"/>
                </a:solidFill>
                <a:latin typeface="Open Sauce SemiBold" panose="020B0604020202020204" charset="0"/>
              </a:rPr>
              <a:t>Critical </a:t>
            </a:r>
            <a:r>
              <a:rPr lang="en-US" sz="2800" spc="13" dirty="0">
                <a:solidFill>
                  <a:srgbClr val="111B1E"/>
                </a:solidFill>
                <a:latin typeface="Open Sauce SemiBold" panose="020B0604020202020204" charset="0"/>
              </a:rPr>
              <a:t>Thinking. In C. P. Horvath, &amp; J. M. Forte (Eds.), Critical Thinking (pp. 1-36). </a:t>
            </a:r>
            <a:r>
              <a:rPr lang="en-US" sz="2800" spc="13" dirty="0" smtClean="0">
                <a:solidFill>
                  <a:srgbClr val="111B1E"/>
                </a:solidFill>
                <a:latin typeface="Open Sauce SemiBold" panose="020B0604020202020204" charset="0"/>
              </a:rPr>
              <a:t>ProQuest </a:t>
            </a:r>
            <a:r>
              <a:rPr lang="en-US" sz="2800" spc="13" dirty="0" err="1" smtClean="0">
                <a:solidFill>
                  <a:srgbClr val="111B1E"/>
                </a:solidFill>
                <a:latin typeface="Open Sauce SemiBold" panose="020B0604020202020204" charset="0"/>
              </a:rPr>
              <a:t>Ebook</a:t>
            </a:r>
            <a:r>
              <a:rPr lang="en-US" sz="2800" spc="13" dirty="0" smtClean="0">
                <a:solidFill>
                  <a:srgbClr val="111B1E"/>
                </a:solidFill>
                <a:latin typeface="Open Sauce SemiBold" panose="020B0604020202020204" charset="0"/>
              </a:rPr>
              <a:t> </a:t>
            </a:r>
            <a:r>
              <a:rPr lang="en-US" sz="2800" spc="13" dirty="0">
                <a:solidFill>
                  <a:srgbClr val="111B1E"/>
                </a:solidFill>
                <a:latin typeface="Open Sauce SemiBold" panose="020B0604020202020204" charset="0"/>
              </a:rPr>
              <a:t>Central https://</a:t>
            </a:r>
            <a:r>
              <a:rPr lang="en-US" sz="2800" spc="13" dirty="0" smtClean="0">
                <a:solidFill>
                  <a:srgbClr val="111B1E"/>
                </a:solidFill>
                <a:latin typeface="Open Sauce SemiBold" panose="020B0604020202020204" charset="0"/>
              </a:rPr>
              <a:t>ebookcentral.proquest.com.</a:t>
            </a:r>
            <a:endParaRPr lang="lv-LV" sz="2800" spc="13" dirty="0">
              <a:solidFill>
                <a:srgbClr val="111B1E"/>
              </a:solidFill>
              <a:latin typeface="Open Sauce SemiBold" panose="020B0604020202020204" charset="0"/>
            </a:endParaRPr>
          </a:p>
          <a:p>
            <a:r>
              <a:rPr lang="lv-LV" sz="2800" spc="13" dirty="0" smtClean="0">
                <a:solidFill>
                  <a:srgbClr val="111B1E"/>
                </a:solidFill>
                <a:latin typeface="Open Sauce SemiBold" panose="020B0604020202020204" charset="0"/>
              </a:rPr>
              <a:t>4.      </a:t>
            </a:r>
            <a:r>
              <a:rPr lang="en-US" sz="2800" spc="13" dirty="0" err="1" smtClean="0">
                <a:solidFill>
                  <a:srgbClr val="111B1E"/>
                </a:solidFill>
                <a:latin typeface="Open Sauce SemiBold" panose="020B0604020202020204" charset="0"/>
              </a:rPr>
              <a:t>Bensley</a:t>
            </a:r>
            <a:r>
              <a:rPr lang="en-US" sz="2800" spc="13" dirty="0">
                <a:solidFill>
                  <a:srgbClr val="111B1E"/>
                </a:solidFill>
                <a:latin typeface="Open Sauce SemiBold" panose="020B0604020202020204" charset="0"/>
              </a:rPr>
              <a:t>, D. A., </a:t>
            </a:r>
            <a:r>
              <a:rPr lang="en-US" sz="2800" spc="13" dirty="0" err="1">
                <a:solidFill>
                  <a:srgbClr val="111B1E"/>
                </a:solidFill>
                <a:latin typeface="Open Sauce SemiBold" panose="020B0604020202020204" charset="0"/>
              </a:rPr>
              <a:t>Lilienfeld</a:t>
            </a:r>
            <a:r>
              <a:rPr lang="en-US" sz="2800" spc="13" dirty="0">
                <a:solidFill>
                  <a:srgbClr val="111B1E"/>
                </a:solidFill>
                <a:latin typeface="Open Sauce SemiBold" panose="020B0604020202020204" charset="0"/>
              </a:rPr>
              <a:t>, S. O., &amp;amp; Powell, L. A. (2014). A new measure of</a:t>
            </a:r>
          </a:p>
          <a:p>
            <a:r>
              <a:rPr lang="en-US" sz="2800" spc="13" dirty="0" smtClean="0">
                <a:solidFill>
                  <a:srgbClr val="111B1E"/>
                </a:solidFill>
                <a:latin typeface="Open Sauce SemiBold" panose="020B0604020202020204" charset="0"/>
              </a:rPr>
              <a:t>psychological </a:t>
            </a:r>
            <a:r>
              <a:rPr lang="en-US" sz="2800" spc="13" dirty="0">
                <a:solidFill>
                  <a:srgbClr val="111B1E"/>
                </a:solidFill>
                <a:latin typeface="Open Sauce SemiBold" panose="020B0604020202020204" charset="0"/>
              </a:rPr>
              <a:t>misconceptions: Relations with academic background, critical </a:t>
            </a:r>
            <a:r>
              <a:rPr lang="en-US" sz="2800" spc="13" dirty="0" smtClean="0">
                <a:solidFill>
                  <a:srgbClr val="111B1E"/>
                </a:solidFill>
                <a:latin typeface="Open Sauce SemiBold" panose="020B0604020202020204" charset="0"/>
              </a:rPr>
              <a:t>thinking,</a:t>
            </a:r>
          </a:p>
          <a:p>
            <a:r>
              <a:rPr lang="en-US" sz="2800" spc="13" dirty="0" smtClean="0">
                <a:solidFill>
                  <a:srgbClr val="111B1E"/>
                </a:solidFill>
                <a:latin typeface="Open Sauce SemiBold" panose="020B0604020202020204" charset="0"/>
              </a:rPr>
              <a:t>and acceptance of paranormal and pseudoscientific claims. Learning and Individual</a:t>
            </a:r>
          </a:p>
          <a:p>
            <a:r>
              <a:rPr lang="en-US" sz="2800" spc="13" dirty="0" smtClean="0">
                <a:solidFill>
                  <a:srgbClr val="111B1E"/>
                </a:solidFill>
                <a:latin typeface="Open Sauce SemiBold" panose="020B0604020202020204" charset="0"/>
              </a:rPr>
              <a:t>Differences</a:t>
            </a:r>
            <a:r>
              <a:rPr lang="en-US" sz="2800" spc="13" dirty="0">
                <a:solidFill>
                  <a:srgbClr val="111B1E"/>
                </a:solidFill>
                <a:latin typeface="Open Sauce SemiBold" panose="020B0604020202020204" charset="0"/>
              </a:rPr>
              <a:t>, 36, 9-18. doi:10.1016/j.lindif.2014.07.009.</a:t>
            </a:r>
          </a:p>
          <a:p>
            <a:r>
              <a:rPr lang="lv-LV" sz="2800" spc="13" dirty="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Bunge, M. (2011). Knowledge: Genuine and Bogus. Science and Education, 20, 411-438. doi:10.1007/s11191-009-9225-3.</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
        <p:nvSpPr>
          <p:cNvPr id="51" name="TextBox 10"/>
          <p:cNvSpPr txBox="1"/>
          <p:nvPr/>
        </p:nvSpPr>
        <p:spPr>
          <a:xfrm>
            <a:off x="16023144" y="9029700"/>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728317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07" t="11073" r="6333" b="10762"/>
          <a:stretch>
            <a:fillRect/>
          </a:stretch>
        </p:blipFill>
        <p:spPr>
          <a:xfrm>
            <a:off x="3316473" y="2726540"/>
            <a:ext cx="11671181" cy="5802434"/>
          </a:xfrm>
          <a:prstGeom prst="rect">
            <a:avLst/>
          </a:prstGeom>
        </p:spPr>
      </p:pic>
      <p:sp>
        <p:nvSpPr>
          <p:cNvPr id="3" name="TextBox 3"/>
          <p:cNvSpPr txBox="1"/>
          <p:nvPr/>
        </p:nvSpPr>
        <p:spPr>
          <a:xfrm>
            <a:off x="2786726" y="933450"/>
            <a:ext cx="12730675" cy="1744067"/>
          </a:xfrm>
          <a:prstGeom prst="rect">
            <a:avLst/>
          </a:prstGeom>
        </p:spPr>
        <p:txBody>
          <a:bodyPr lIns="0" tIns="0" rIns="0" bIns="0" rtlCol="0" anchor="t">
            <a:spAutoFit/>
          </a:bodyPr>
          <a:lstStyle/>
          <a:p>
            <a:pPr>
              <a:lnSpc>
                <a:spcPts val="4649"/>
              </a:lnSpc>
            </a:pPr>
            <a:r>
              <a:rPr lang="en-US" sz="3100" spc="31" dirty="0">
                <a:solidFill>
                  <a:srgbClr val="111B1E"/>
                </a:solidFill>
                <a:latin typeface="Open Sauce SemiBold Bold"/>
              </a:rPr>
              <a:t>Cover your left eye and look at the plus sign, move closer or further away to find where the circle disappears.</a:t>
            </a:r>
          </a:p>
          <a:p>
            <a:pPr>
              <a:lnSpc>
                <a:spcPts val="4350"/>
              </a:lnSpc>
            </a:pPr>
            <a:endParaRPr lang="en-US" sz="3100" spc="31" dirty="0">
              <a:solidFill>
                <a:srgbClr val="111B1E"/>
              </a:solidFill>
              <a:latin typeface="Open Sauce SemiBold Bold"/>
            </a:endParaRPr>
          </a:p>
        </p:txBody>
      </p:sp>
      <p:sp>
        <p:nvSpPr>
          <p:cNvPr id="4" name="TextBox 4"/>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7" name="Group 7"/>
          <p:cNvGrpSpPr/>
          <p:nvPr/>
        </p:nvGrpSpPr>
        <p:grpSpPr>
          <a:xfrm rot="5400000">
            <a:off x="0" y="2587929"/>
            <a:ext cx="2566357" cy="256635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0" y="5154286"/>
            <a:ext cx="1202753" cy="120275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6357039"/>
            <a:ext cx="1202753" cy="1202753"/>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52072"/>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9" action="ppaction://hlinksldjump"/>
              </a:rPr>
              <a:t>Home</a:t>
            </a:r>
            <a:endParaRPr lang="en-US" sz="6484" b="1" dirty="0">
              <a:solidFill>
                <a:srgbClr val="FFFFFF"/>
              </a:solidFill>
              <a:latin typeface="League Spartan Italics"/>
            </a:endParaRPr>
          </a:p>
        </p:txBody>
      </p:sp>
      <p:sp>
        <p:nvSpPr>
          <p:cNvPr id="23"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4"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3"/>
          <p:cNvSpPr txBox="1"/>
          <p:nvPr/>
        </p:nvSpPr>
        <p:spPr>
          <a:xfrm>
            <a:off x="2785273" y="-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791272" cy="10287000"/>
            <a:chOff x="0" y="0"/>
            <a:chExt cx="2007710" cy="1913890"/>
          </a:xfrm>
        </p:grpSpPr>
        <p:sp>
          <p:nvSpPr>
            <p:cNvPr id="3" name="Freeform 3"/>
            <p:cNvSpPr/>
            <p:nvPr/>
          </p:nvSpPr>
          <p:spPr>
            <a:xfrm>
              <a:off x="0" y="0"/>
              <a:ext cx="2007709" cy="1913890"/>
            </a:xfrm>
            <a:custGeom>
              <a:avLst/>
              <a:gdLst/>
              <a:ahLst/>
              <a:cxnLst/>
              <a:rect l="l" t="t" r="r" b="b"/>
              <a:pathLst>
                <a:path w="2007709" h="1913890">
                  <a:moveTo>
                    <a:pt x="0" y="0"/>
                  </a:moveTo>
                  <a:lnTo>
                    <a:pt x="2007709" y="0"/>
                  </a:lnTo>
                  <a:lnTo>
                    <a:pt x="2007709" y="1913890"/>
                  </a:lnTo>
                  <a:lnTo>
                    <a:pt x="0" y="1913890"/>
                  </a:lnTo>
                  <a:close/>
                </a:path>
              </a:pathLst>
            </a:custGeom>
            <a:solidFill>
              <a:srgbClr val="00C2CB"/>
            </a:solidFill>
          </p:spPr>
        </p:sp>
      </p:grpSp>
      <p:sp>
        <p:nvSpPr>
          <p:cNvPr id="4" name="TextBox 4"/>
          <p:cNvSpPr txBox="1"/>
          <p:nvPr/>
        </p:nvSpPr>
        <p:spPr>
          <a:xfrm>
            <a:off x="2292385" y="739929"/>
            <a:ext cx="7143364" cy="9097735"/>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Our perception includes specific assumptions about how things should be. If they are not met, there will be an error. In particular, there is a natural assumption that the world is in 3D (not flat), and that there is one source of light, and it shines from above. What do You see in this picture? It seems that there are some concave and convex circles on the surface. First of all, we know that this picture is on a flat computer screen, so everything here is flat. And then – turn your screen upside down! What has happened to the picture?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1515"/>
          <a:stretch>
            <a:fillRect/>
          </a:stretch>
        </p:blipFill>
        <p:spPr>
          <a:xfrm>
            <a:off x="10015139" y="530668"/>
            <a:ext cx="8075237" cy="5189368"/>
          </a:xfrm>
          <a:prstGeom prst="rect">
            <a:avLst/>
          </a:prstGeom>
        </p:spPr>
      </p:pic>
      <p:sp>
        <p:nvSpPr>
          <p:cNvPr id="20" name="TextBox 20"/>
          <p:cNvSpPr txBox="1"/>
          <p:nvPr/>
        </p:nvSpPr>
        <p:spPr>
          <a:xfrm>
            <a:off x="11079424" y="5858555"/>
            <a:ext cx="5593510" cy="2829557"/>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Our brain gets some cues about what to see here from the areas of different shades of grey, seemingly representing shadows.</a:t>
            </a:r>
          </a:p>
        </p:txBody>
      </p:sp>
      <p:sp>
        <p:nvSpPr>
          <p:cNvPr id="21" name="TextBox 3"/>
          <p:cNvSpPr txBox="1"/>
          <p:nvPr/>
        </p:nvSpPr>
        <p:spPr>
          <a:xfrm>
            <a:off x="13876179" y="-1"/>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9</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789066" y="2797872"/>
            <a:ext cx="12730675" cy="1713611"/>
          </a:xfrm>
          <a:prstGeom prst="rect">
            <a:avLst/>
          </a:prstGeom>
        </p:spPr>
        <p:txBody>
          <a:bodyPr lIns="0" tIns="0" rIns="0" bIns="0" rtlCol="0" anchor="t">
            <a:spAutoFit/>
          </a:bodyPr>
          <a:lstStyle/>
          <a:p>
            <a:pPr algn="ctr">
              <a:lnSpc>
                <a:spcPts val="4649"/>
              </a:lnSpc>
            </a:pPr>
            <a:r>
              <a:rPr lang="en-US" sz="3100" spc="31" dirty="0">
                <a:solidFill>
                  <a:srgbClr val="111B1E"/>
                </a:solidFill>
                <a:latin typeface="Open Sauce SemiBold Bold"/>
              </a:rPr>
              <a:t>And then there are types of objects we are not able to see properly, counterintuitive ones, like Necker cube or … </a:t>
            </a:r>
            <a:endParaRPr lang="lv-LV" sz="3100" spc="31" dirty="0" smtClean="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watch </a:t>
            </a:r>
            <a:r>
              <a:rPr lang="en-US" sz="3100" spc="31" dirty="0">
                <a:solidFill>
                  <a:srgbClr val="111B1E"/>
                </a:solidFill>
                <a:latin typeface="Open Sauce SemiBold Bold"/>
              </a:rPr>
              <a:t>this</a:t>
            </a:r>
            <a:r>
              <a:rPr lang="en-US" sz="3100" spc="31" dirty="0" smtClean="0">
                <a:solidFill>
                  <a:srgbClr val="111B1E"/>
                </a:solidFill>
                <a:latin typeface="Open Sauce SemiBold Bold"/>
              </a:rPr>
              <a:t>:</a:t>
            </a:r>
            <a:endParaRPr lang="en-US" sz="3100" spc="31" dirty="0">
              <a:solidFill>
                <a:srgbClr val="111B1E"/>
              </a:solidFill>
              <a:latin typeface="Open Sauce SemiBold Bold"/>
            </a:endParaRP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875449" y="5434436"/>
            <a:ext cx="12557907" cy="685800"/>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https://www.youtube.com/watch?v=ORoTCBrCKIQ</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3089168" y="114300"/>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pic>
        <p:nvPicPr>
          <p:cNvPr id="3" name="Picture 3">
            <a:hlinkClick r:id="rId4" action="ppaction://hlinksldjump"/>
          </p:cNvPr>
          <p:cNvPicPr>
            <a:picLocks noChangeAspect="1"/>
          </p:cNvPicPr>
          <p:nvPr/>
        </p:nvPicPr>
        <p:blipFill>
          <a:blip r:embed="rId5"/>
          <a:srcRect/>
          <a:stretch>
            <a:fillRect/>
          </a:stretch>
        </p:blipFill>
        <p:spPr>
          <a:xfrm>
            <a:off x="5973585" y="3106857"/>
            <a:ext cx="6356958" cy="6356958"/>
          </a:xfrm>
          <a:prstGeom prst="rect">
            <a:avLst/>
          </a:prstGeom>
        </p:spPr>
      </p:pic>
      <p:sp>
        <p:nvSpPr>
          <p:cNvPr id="4" name="TextBox 4"/>
          <p:cNvSpPr txBox="1"/>
          <p:nvPr/>
        </p:nvSpPr>
        <p:spPr>
          <a:xfrm>
            <a:off x="2786726" y="933450"/>
            <a:ext cx="12834274" cy="2359620"/>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This is why we have a hard time to make sense of some photos, like those from other planets. With some patience You could switch between seeing alternatively craters or bulges in this picture.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8830077" y="9463815"/>
            <a:ext cx="5045128" cy="479940"/>
          </a:xfrm>
          <a:prstGeom prst="rect">
            <a:avLst/>
          </a:prstGeom>
        </p:spPr>
        <p:txBody>
          <a:bodyPr wrap="square" lIns="0" tIns="0" rIns="0" bIns="0" rtlCol="0" anchor="t">
            <a:spAutoFit/>
          </a:bodyPr>
          <a:lstStyle/>
          <a:p>
            <a:pPr>
              <a:lnSpc>
                <a:spcPts val="4500"/>
              </a:lnSpc>
            </a:pPr>
            <a:r>
              <a:rPr lang="en-US" sz="1600" spc="30" smtClean="0">
                <a:solidFill>
                  <a:srgbClr val="111B1E"/>
                </a:solidFill>
                <a:latin typeface="Open Sauce SemiBold"/>
              </a:rPr>
              <a:t>Figure</a:t>
            </a:r>
            <a:r>
              <a:rPr lang="lv-LV" sz="1600" spc="30" dirty="0" smtClean="0">
                <a:solidFill>
                  <a:srgbClr val="111B1E"/>
                </a:solidFill>
                <a:latin typeface="Open Sauce SemiBold"/>
              </a:rPr>
              <a:t> 10</a:t>
            </a:r>
            <a:endParaRPr lang="en-US" sz="1600" spc="30" dirty="0">
              <a:solidFill>
                <a:srgbClr val="111B1E"/>
              </a:solidFill>
              <a:latin typeface="Open Sauce Semi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3"/>
          <p:cNvSpPr txBox="1"/>
          <p:nvPr/>
        </p:nvSpPr>
        <p:spPr>
          <a:xfrm>
            <a:off x="2787731" y="21185"/>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extLst>
      <p:ext uri="{BB962C8B-B14F-4D97-AF65-F5344CB8AC3E}">
        <p14:creationId xmlns:p14="http://schemas.microsoft.com/office/powerpoint/2010/main" val="42386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786"/>
            <a:ext cx="10939823" cy="10287000"/>
            <a:chOff x="0" y="0"/>
            <a:chExt cx="2035347" cy="1913890"/>
          </a:xfrm>
        </p:grpSpPr>
        <p:sp>
          <p:nvSpPr>
            <p:cNvPr id="3" name="Freeform 3"/>
            <p:cNvSpPr/>
            <p:nvPr/>
          </p:nvSpPr>
          <p:spPr>
            <a:xfrm>
              <a:off x="0" y="0"/>
              <a:ext cx="2035347" cy="1913890"/>
            </a:xfrm>
            <a:custGeom>
              <a:avLst/>
              <a:gdLst/>
              <a:ahLst/>
              <a:cxnLst/>
              <a:rect l="l" t="t" r="r" b="b"/>
              <a:pathLst>
                <a:path w="2035347" h="1913890">
                  <a:moveTo>
                    <a:pt x="0" y="0"/>
                  </a:moveTo>
                  <a:lnTo>
                    <a:pt x="2035347" y="0"/>
                  </a:lnTo>
                  <a:lnTo>
                    <a:pt x="2035347" y="1913890"/>
                  </a:lnTo>
                  <a:lnTo>
                    <a:pt x="0" y="1913890"/>
                  </a:lnTo>
                  <a:close/>
                </a:path>
              </a:pathLst>
            </a:custGeom>
            <a:solidFill>
              <a:srgbClr val="00C2CB"/>
            </a:solidFill>
          </p:spPr>
        </p:sp>
      </p:grpSp>
      <p:sp>
        <p:nvSpPr>
          <p:cNvPr id="4" name="TextBox 4"/>
          <p:cNvSpPr txBox="1"/>
          <p:nvPr/>
        </p:nvSpPr>
        <p:spPr>
          <a:xfrm>
            <a:off x="2227117" y="568826"/>
            <a:ext cx="8558512" cy="9233297"/>
          </a:xfrm>
          <a:prstGeom prst="rect">
            <a:avLst/>
          </a:prstGeom>
        </p:spPr>
        <p:txBody>
          <a:bodyPr wrap="square" lIns="0" tIns="0" rIns="0" bIns="0" rtlCol="0" anchor="t">
            <a:spAutoFit/>
          </a:bodyPr>
          <a:lstStyle/>
          <a:p>
            <a:pPr>
              <a:lnSpc>
                <a:spcPts val="4500"/>
              </a:lnSpc>
            </a:pPr>
            <a:r>
              <a:rPr lang="en-US" sz="3000" spc="30" dirty="0">
                <a:solidFill>
                  <a:srgbClr val="FFFFFF"/>
                </a:solidFill>
                <a:latin typeface="Open Sauce SemiBold"/>
              </a:rPr>
              <a:t>We have a visual 3D representation of the world despite the fact that the optical image on the retina of an eye is two dimensional. Brain reconstructs 3D reality employing some rules or assumptions.  Objects that occlude other objects are the closest ones. Objects occlude other objects in a figure/ground hierarchy, and the visual brain must perceptually complete occluded features. The mechanisms underlying figure-ground segregation and object-completion employ filling-in, leading to some spectacular effects (e.g., illusory contours, </a:t>
            </a:r>
            <a:r>
              <a:rPr lang="en-US" sz="3000" spc="30" dirty="0" err="1">
                <a:solidFill>
                  <a:srgbClr val="FFFFFF"/>
                </a:solidFill>
                <a:latin typeface="Open Sauce SemiBold"/>
              </a:rPr>
              <a:t>Kanizsa</a:t>
            </a:r>
            <a:r>
              <a:rPr lang="en-US" sz="3000" spc="30" dirty="0">
                <a:solidFill>
                  <a:srgbClr val="FFFFFF"/>
                </a:solidFill>
                <a:latin typeface="Open Sauce SemiBold"/>
              </a:rPr>
              <a:t> triangle). And there are the rules of lines of perspective. Which yellow line is longer in this picture?</a:t>
            </a:r>
            <a:endParaRPr lang="en-US" sz="3000" spc="12" dirty="0">
              <a:solidFill>
                <a:srgbClr val="FFFFFF"/>
              </a:solidFill>
              <a:latin typeface="Arimo"/>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6" name="Group 6"/>
          <p:cNvGrpSpPr/>
          <p:nvPr/>
        </p:nvGrpSpPr>
        <p:grpSpPr>
          <a:xfrm>
            <a:off x="0" y="8893857"/>
            <a:ext cx="1404247" cy="1403929"/>
            <a:chOff x="0" y="0"/>
            <a:chExt cx="376691" cy="376606"/>
          </a:xfrm>
        </p:grpSpPr>
        <p:sp>
          <p:nvSpPr>
            <p:cNvPr id="7" name="Freeform 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8" name="Group 8"/>
          <p:cNvGrpSpPr/>
          <p:nvPr/>
        </p:nvGrpSpPr>
        <p:grpSpPr>
          <a:xfrm>
            <a:off x="0" y="7959015"/>
            <a:ext cx="934842" cy="93484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11" name="Group 11"/>
          <p:cNvGrpSpPr/>
          <p:nvPr/>
        </p:nvGrpSpPr>
        <p:grpSpPr>
          <a:xfrm rot="5400000">
            <a:off x="0" y="2083568"/>
            <a:ext cx="2083568" cy="20835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3" name="TextBox 13">
            <a:hlinkClick r:id="rId4" action="ppaction://hlinksldjump"/>
          </p:cNvPr>
          <p:cNvSpPr txBox="1"/>
          <p:nvPr/>
        </p:nvSpPr>
        <p:spPr>
          <a:xfrm>
            <a:off x="175580" y="2786194"/>
            <a:ext cx="1706240" cy="649601"/>
          </a:xfrm>
          <a:prstGeom prst="rect">
            <a:avLst/>
          </a:prstGeom>
        </p:spPr>
        <p:txBody>
          <a:bodyPr lIns="0" tIns="0" rIns="0" bIns="0" rtlCol="0" anchor="t">
            <a:spAutoFit/>
          </a:bodyPr>
          <a:lstStyle/>
          <a:p>
            <a:pPr algn="ctr">
              <a:lnSpc>
                <a:spcPts val="5354"/>
              </a:lnSpc>
            </a:pPr>
            <a:r>
              <a:rPr lang="en-US" sz="4462" b="1" dirty="0">
                <a:solidFill>
                  <a:srgbClr val="FFFFFF"/>
                </a:solidFill>
                <a:latin typeface="League Spartan Italics"/>
                <a:hlinkClick r:id="rId4" action="ppaction://hlinksldjump"/>
              </a:rPr>
              <a:t>Home</a:t>
            </a:r>
            <a:endParaRPr lang="en-US" sz="4462" b="1" dirty="0">
              <a:solidFill>
                <a:srgbClr val="FFFFFF"/>
              </a:solidFill>
              <a:latin typeface="League Spartan Italics"/>
            </a:endParaRPr>
          </a:p>
        </p:txBody>
      </p:sp>
      <p:sp>
        <p:nvSpPr>
          <p:cNvPr id="14" name="TextBox 14"/>
          <p:cNvSpPr txBox="1"/>
          <p:nvPr/>
        </p:nvSpPr>
        <p:spPr>
          <a:xfrm>
            <a:off x="109878" y="216299"/>
            <a:ext cx="1875871" cy="994704"/>
          </a:xfrm>
          <a:prstGeom prst="rect">
            <a:avLst/>
          </a:prstGeom>
        </p:spPr>
        <p:txBody>
          <a:bodyPr lIns="0" tIns="0" rIns="0" bIns="0" rtlCol="0" anchor="t">
            <a:spAutoFit/>
          </a:bodyPr>
          <a:lstStyle/>
          <a:p>
            <a:pPr>
              <a:lnSpc>
                <a:spcPts val="3920"/>
              </a:lnSpc>
            </a:pPr>
            <a:r>
              <a:rPr lang="en-US" sz="3267">
                <a:solidFill>
                  <a:srgbClr val="FFFFFF"/>
                </a:solidFill>
                <a:latin typeface="League Spartan Italics"/>
              </a:rPr>
              <a:t>Start of chapter</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083568" cy="2083568"/>
          </a:xfrm>
          <a:prstGeom prst="rect">
            <a:avLst/>
          </a:prstGeom>
        </p:spPr>
      </p:pic>
      <p:sp>
        <p:nvSpPr>
          <p:cNvPr id="16" name="TextBox 16"/>
          <p:cNvSpPr txBox="1"/>
          <p:nvPr/>
        </p:nvSpPr>
        <p:spPr>
          <a:xfrm>
            <a:off x="177733" y="256025"/>
            <a:ext cx="1717172" cy="1148781"/>
          </a:xfrm>
          <a:prstGeom prst="rect">
            <a:avLst/>
          </a:prstGeom>
        </p:spPr>
        <p:txBody>
          <a:bodyPr lIns="0" tIns="0" rIns="0" bIns="0" rtlCol="0" anchor="t">
            <a:spAutoFit/>
          </a:bodyPr>
          <a:lstStyle/>
          <a:p>
            <a:pPr>
              <a:lnSpc>
                <a:spcPts val="3016"/>
              </a:lnSpc>
            </a:pPr>
            <a:r>
              <a:rPr lang="en-US" sz="2513" b="1" dirty="0">
                <a:solidFill>
                  <a:srgbClr val="FFFFFF"/>
                </a:solidFill>
                <a:latin typeface="League Spartan Italics"/>
                <a:hlinkClick r:id="rId7" action="ppaction://hlinksldjump"/>
              </a:rPr>
              <a:t>Beginning of the chapter</a:t>
            </a:r>
            <a:endParaRPr lang="en-US" sz="2513" b="1" dirty="0">
              <a:solidFill>
                <a:srgbClr val="FFFFFF"/>
              </a:solidFill>
              <a:latin typeface="League Spartan Italics"/>
            </a:endParaRP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4167136"/>
            <a:ext cx="1545158" cy="1545158"/>
          </a:xfrm>
          <a:prstGeom prst="rect">
            <a:avLst/>
          </a:prstGeom>
        </p:spPr>
      </p:pic>
      <p:sp>
        <p:nvSpPr>
          <p:cNvPr id="18" name="TextBox 18">
            <a:hlinkClick r:id="" action="ppaction://hlinkshowjump?jump=previousslide"/>
          </p:cNvPr>
          <p:cNvSpPr txBox="1"/>
          <p:nvPr/>
        </p:nvSpPr>
        <p:spPr>
          <a:xfrm>
            <a:off x="109878" y="4389188"/>
            <a:ext cx="1708282" cy="765098"/>
          </a:xfrm>
          <a:prstGeom prst="rect">
            <a:avLst/>
          </a:prstGeom>
        </p:spPr>
        <p:txBody>
          <a:bodyPr lIns="0" tIns="0" rIns="0" bIns="0" rtlCol="0" anchor="t">
            <a:spAutoFit/>
          </a:bodyPr>
          <a:lstStyle/>
          <a:p>
            <a:pPr>
              <a:lnSpc>
                <a:spcPts val="3000"/>
              </a:lnSpc>
            </a:pPr>
            <a:r>
              <a:rPr lang="en-US" sz="2500" b="1" dirty="0">
                <a:solidFill>
                  <a:srgbClr val="FFFFFF"/>
                </a:solidFill>
                <a:latin typeface="League Spartan Italics"/>
                <a:hlinkClick r:id="" action="ppaction://hlinkshowjump?jump=previousslide"/>
              </a:rPr>
              <a:t>1 page back</a:t>
            </a:r>
            <a:endParaRPr lang="en-US" sz="2500" b="1" dirty="0">
              <a:solidFill>
                <a:srgbClr val="FFFFFF"/>
              </a:solidFill>
              <a:latin typeface="League Spartan Italics"/>
            </a:endParaRPr>
          </a:p>
        </p:txBody>
      </p:sp>
      <p:pic>
        <p:nvPicPr>
          <p:cNvPr id="19" name="Picture 19">
            <a:hlinkClick r:id="rId8" action="ppaction://hlinksldjump"/>
          </p:cNvPr>
          <p:cNvPicPr>
            <a:picLocks noChangeAspect="1"/>
          </p:cNvPicPr>
          <p:nvPr/>
        </p:nvPicPr>
        <p:blipFill>
          <a:blip r:embed="rId9"/>
          <a:srcRect l="6477" r="6659"/>
          <a:stretch>
            <a:fillRect/>
          </a:stretch>
        </p:blipFill>
        <p:spPr>
          <a:xfrm>
            <a:off x="10800759" y="653043"/>
            <a:ext cx="7487241" cy="6735183"/>
          </a:xfrm>
          <a:prstGeom prst="rect">
            <a:avLst/>
          </a:prstGeom>
        </p:spPr>
      </p:pic>
      <p:sp>
        <p:nvSpPr>
          <p:cNvPr id="20" name="TextBox 3"/>
          <p:cNvSpPr txBox="1"/>
          <p:nvPr/>
        </p:nvSpPr>
        <p:spPr>
          <a:xfrm>
            <a:off x="14097000" y="61176"/>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11</a:t>
            </a:r>
            <a:endParaRPr lang="en-US" sz="1600" spc="30" dirty="0">
              <a:solidFill>
                <a:srgbClr val="111B1E"/>
              </a:solidFill>
              <a:latin typeface="Open Sauce SemiBold"/>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537" y="6800979"/>
            <a:ext cx="1907526" cy="19075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4" name="Group 4"/>
          <p:cNvGrpSpPr/>
          <p:nvPr/>
        </p:nvGrpSpPr>
        <p:grpSpPr>
          <a:xfrm>
            <a:off x="11900183" y="8708505"/>
            <a:ext cx="6387817" cy="1578495"/>
            <a:chOff x="0" y="0"/>
            <a:chExt cx="4736374" cy="1170406"/>
          </a:xfrm>
        </p:grpSpPr>
        <p:sp>
          <p:nvSpPr>
            <p:cNvPr id="5" name="Freeform 5"/>
            <p:cNvSpPr/>
            <p:nvPr/>
          </p:nvSpPr>
          <p:spPr>
            <a:xfrm>
              <a:off x="0" y="0"/>
              <a:ext cx="4736374" cy="1170406"/>
            </a:xfrm>
            <a:custGeom>
              <a:avLst/>
              <a:gdLst/>
              <a:ahLst/>
              <a:cxnLst/>
              <a:rect l="l" t="t" r="r" b="b"/>
              <a:pathLst>
                <a:path w="4736374" h="1170406">
                  <a:moveTo>
                    <a:pt x="0" y="0"/>
                  </a:moveTo>
                  <a:lnTo>
                    <a:pt x="4736374" y="0"/>
                  </a:lnTo>
                  <a:lnTo>
                    <a:pt x="4736374" y="1170406"/>
                  </a:lnTo>
                  <a:lnTo>
                    <a:pt x="0" y="1170406"/>
                  </a:lnTo>
                  <a:close/>
                </a:path>
              </a:pathLst>
            </a:custGeom>
            <a:solidFill>
              <a:srgbClr val="FDC64C"/>
            </a:solidFill>
          </p:spPr>
        </p:sp>
      </p:grpSp>
      <p:grpSp>
        <p:nvGrpSpPr>
          <p:cNvPr id="6" name="Group 6"/>
          <p:cNvGrpSpPr/>
          <p:nvPr/>
        </p:nvGrpSpPr>
        <p:grpSpPr>
          <a:xfrm>
            <a:off x="17016316" y="55292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8" name="Picture 8">
            <a:hlinkClick r:id="rId2" action="ppaction://hlinksldjump"/>
          </p:cNvPr>
          <p:cNvPicPr>
            <a:picLocks noChangeAspect="1"/>
          </p:cNvPicPr>
          <p:nvPr/>
        </p:nvPicPr>
        <p:blipFill>
          <a:blip r:embed="rId3"/>
          <a:srcRect/>
          <a:stretch>
            <a:fillRect/>
          </a:stretch>
        </p:blipFill>
        <p:spPr>
          <a:xfrm>
            <a:off x="1028700" y="3467871"/>
            <a:ext cx="9604050" cy="5897789"/>
          </a:xfrm>
          <a:prstGeom prst="rect">
            <a:avLst/>
          </a:prstGeom>
        </p:spPr>
      </p:pic>
      <p:sp>
        <p:nvSpPr>
          <p:cNvPr id="9" name="TextBox 9"/>
          <p:cNvSpPr txBox="1"/>
          <p:nvPr/>
        </p:nvSpPr>
        <p:spPr>
          <a:xfrm>
            <a:off x="1028700" y="1095375"/>
            <a:ext cx="16230600" cy="2132571"/>
          </a:xfrm>
          <a:prstGeom prst="rect">
            <a:avLst/>
          </a:prstGeom>
        </p:spPr>
        <p:txBody>
          <a:bodyPr lIns="0" tIns="0" rIns="0" bIns="0" rtlCol="0" anchor="t">
            <a:spAutoFit/>
          </a:bodyPr>
          <a:lstStyle/>
          <a:p>
            <a:pPr>
              <a:lnSpc>
                <a:spcPts val="8800"/>
              </a:lnSpc>
            </a:pPr>
            <a:r>
              <a:rPr lang="en-US" sz="6000" dirty="0">
                <a:solidFill>
                  <a:srgbClr val="111B1E"/>
                </a:solidFill>
                <a:latin typeface="League Spartan Italics"/>
              </a:rPr>
              <a:t>Which one of the Pisa towers is leaning more to the right?</a:t>
            </a:r>
          </a:p>
        </p:txBody>
      </p:sp>
      <p:sp>
        <p:nvSpPr>
          <p:cNvPr id="11" name="TextBox 11">
            <a:hlinkClick r:id="" action="ppaction://hlinkshowjump?jump=nextslide"/>
          </p:cNvPr>
          <p:cNvSpPr txBox="1"/>
          <p:nvPr/>
        </p:nvSpPr>
        <p:spPr>
          <a:xfrm>
            <a:off x="12556164" y="8915707"/>
            <a:ext cx="5503236" cy="972574"/>
          </a:xfrm>
          <a:prstGeom prst="rect">
            <a:avLst/>
          </a:prstGeom>
        </p:spPr>
        <p:txBody>
          <a:bodyPr wrap="square" lIns="0" tIns="0" rIns="0" bIns="0" rtlCol="0" anchor="t">
            <a:spAutoFit/>
          </a:bodyPr>
          <a:lstStyle/>
          <a:p>
            <a:pPr algn="ctr">
              <a:lnSpc>
                <a:spcPts val="8378"/>
              </a:lnSpc>
              <a:spcBef>
                <a:spcPct val="0"/>
              </a:spcBef>
            </a:pPr>
            <a:r>
              <a:rPr lang="lv-LV" sz="5585" spc="782" dirty="0" smtClean="0">
                <a:solidFill>
                  <a:srgbClr val="FFFFFF"/>
                </a:solidFill>
                <a:latin typeface="Open Sauce SemiBold"/>
                <a:hlinkClick r:id="" action="ppaction://hlinkshowjump?jump=nextslide"/>
              </a:rPr>
              <a:t>Explanation</a:t>
            </a:r>
            <a:endParaRPr lang="en-US" sz="5585" spc="782" dirty="0">
              <a:solidFill>
                <a:srgbClr val="FFFFFF"/>
              </a:solidFill>
              <a:latin typeface="Open Sauce SemiBold"/>
            </a:endParaRPr>
          </a:p>
        </p:txBody>
      </p:sp>
      <p:grpSp>
        <p:nvGrpSpPr>
          <p:cNvPr id="12" name="Group 12"/>
          <p:cNvGrpSpPr/>
          <p:nvPr/>
        </p:nvGrpSpPr>
        <p:grpSpPr>
          <a:xfrm>
            <a:off x="16623458" y="7118900"/>
            <a:ext cx="1271684" cy="127168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3"/>
          <p:cNvSpPr txBox="1"/>
          <p:nvPr/>
        </p:nvSpPr>
        <p:spPr>
          <a:xfrm>
            <a:off x="5410200" y="9251851"/>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15" name="TextBox 3"/>
          <p:cNvSpPr txBox="1"/>
          <p:nvPr/>
        </p:nvSpPr>
        <p:spPr>
          <a:xfrm>
            <a:off x="1028700" y="119282"/>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71312" y="1730319"/>
            <a:ext cx="11084951" cy="5714962"/>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These are two identical pictures side by side. The problem is, that we tend to perceive this as a one picture that should represent reality – two neighboring towers. By the rules of perspective, upper parts of towers (as “we are standing” quite close to the bases of the towers) are further away from us, and thus should look closer together. If they are not, our brain considers that there is something wrong with the tower. As we see, if the tower on the left is already leaning to the right, than the tower on the right should be leaning to the right even more.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412630"/>
            <a:ext cx="9485302" cy="4742651"/>
          </a:xfrm>
          <a:prstGeom prst="rect">
            <a:avLst/>
          </a:prstGeom>
        </p:spPr>
      </p:pic>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9" name="TextBox 9"/>
          <p:cNvSpPr txBox="1"/>
          <p:nvPr/>
        </p:nvSpPr>
        <p:spPr>
          <a:xfrm>
            <a:off x="1028700" y="1662776"/>
            <a:ext cx="13387484" cy="4616648"/>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a:rPr>
              <a:t>Most of how our perception works, and as a result, what we perceive is dependent on processes we do not have access to, and knowledge about. If not for unconscious micro motions of our eyes scanning scenes around us all the time, we would have tunnel vision (try to stare at one point!), where everything is blurry except the tiny speck in the center of visual field. There are some internal laws of how these micro motions are executed. And there are some circumstances, when this system could be fooled. </a:t>
            </a:r>
          </a:p>
        </p:txBody>
      </p:sp>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74911" y="8086251"/>
            <a:ext cx="2351089" cy="2249237"/>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562919" y="8598244"/>
            <a:ext cx="2251675" cy="1125837"/>
          </a:xfrm>
          <a:prstGeom prst="rect">
            <a:avLst/>
          </a:prstGeom>
        </p:spPr>
      </p:pic>
      <p:sp>
        <p:nvSpPr>
          <p:cNvPr id="14" name="TextBox 14"/>
          <p:cNvSpPr txBox="1"/>
          <p:nvPr/>
        </p:nvSpPr>
        <p:spPr>
          <a:xfrm>
            <a:off x="10553898" y="7983919"/>
            <a:ext cx="6233462" cy="1332288"/>
          </a:xfrm>
          <a:prstGeom prst="rect">
            <a:avLst/>
          </a:prstGeom>
        </p:spPr>
        <p:txBody>
          <a:bodyPr wrap="square"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Look at this!</a:t>
            </a:r>
            <a:endParaRPr lang="en-US" sz="7672" spc="76" dirty="0">
              <a:solidFill>
                <a:srgbClr val="FFFFFF"/>
              </a:solidFill>
              <a:latin typeface="Open Sauce SemiBold Bold"/>
            </a:endParaRPr>
          </a:p>
        </p:txBody>
      </p:sp>
      <p:sp>
        <p:nvSpPr>
          <p:cNvPr id="15" name="TextBox 3"/>
          <p:cNvSpPr txBox="1"/>
          <p:nvPr/>
        </p:nvSpPr>
        <p:spPr>
          <a:xfrm>
            <a:off x="1045905" y="331233"/>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6"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2" action="ppaction://hlinksldjump"/>
          </p:cNvPr>
          <p:cNvPicPr>
            <a:picLocks noChangeAspect="1"/>
          </p:cNvPicPr>
          <p:nvPr/>
        </p:nvPicPr>
        <p:blipFill>
          <a:blip r:embed="rId3"/>
          <a:srcRect/>
          <a:stretch>
            <a:fillRect/>
          </a:stretch>
        </p:blipFill>
        <p:spPr>
          <a:xfrm>
            <a:off x="2601885" y="1283179"/>
            <a:ext cx="13084230" cy="7359879"/>
          </a:xfrm>
          <a:prstGeom prst="rect">
            <a:avLst/>
          </a:prstGeom>
        </p:spPr>
      </p:pic>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6"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5911387"/>
            <a:ext cx="1202753" cy="120275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3"/>
          <p:cNvSpPr txBox="1"/>
          <p:nvPr/>
        </p:nvSpPr>
        <p:spPr>
          <a:xfrm>
            <a:off x="7852175" y="8698333"/>
            <a:ext cx="5045128" cy="49180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13: </a:t>
            </a:r>
            <a:r>
              <a:rPr lang="lv-LV" sz="1600" spc="30" dirty="0" err="1" smtClean="0">
                <a:solidFill>
                  <a:srgbClr val="111B1E"/>
                </a:solidFill>
                <a:latin typeface="Open Sauce SemiBold"/>
              </a:rPr>
              <a:t>Illusion</a:t>
            </a:r>
            <a:r>
              <a:rPr lang="lv-LV" sz="1600" spc="30" dirty="0" smtClean="0">
                <a:solidFill>
                  <a:srgbClr val="111B1E"/>
                </a:solidFill>
                <a:latin typeface="Open Sauce SemiBold"/>
              </a:rPr>
              <a:t> </a:t>
            </a:r>
            <a:r>
              <a:rPr lang="lv-LV" sz="1600" spc="30" dirty="0" err="1" smtClean="0">
                <a:solidFill>
                  <a:srgbClr val="111B1E"/>
                </a:solidFill>
                <a:latin typeface="Open Sauce SemiBold"/>
              </a:rPr>
              <a:t>of</a:t>
            </a:r>
            <a:r>
              <a:rPr lang="lv-LV" sz="1600" spc="30" dirty="0" smtClean="0">
                <a:solidFill>
                  <a:srgbClr val="111B1E"/>
                </a:solidFill>
                <a:latin typeface="Open Sauce SemiBold"/>
              </a:rPr>
              <a:t> </a:t>
            </a:r>
            <a:r>
              <a:rPr lang="lv-LV" sz="1600" spc="30" dirty="0" err="1" smtClean="0">
                <a:solidFill>
                  <a:srgbClr val="111B1E"/>
                </a:solidFill>
                <a:latin typeface="Open Sauce SemiBold"/>
              </a:rPr>
              <a:t>motion</a:t>
            </a:r>
            <a:endParaRPr lang="en-US" sz="1600" spc="30" dirty="0">
              <a:solidFill>
                <a:srgbClr val="111B1E"/>
              </a:solidFill>
              <a:latin typeface="Open Sauce SemiBold"/>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1"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601885"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3" name="Picture 2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8083" y="1571668"/>
            <a:ext cx="10110540" cy="6584930"/>
          </a:xfrm>
          <a:prstGeom prst="rect">
            <a:avLst/>
          </a:prstGeom>
        </p:spPr>
      </p:pic>
      <p:sp>
        <p:nvSpPr>
          <p:cNvPr id="24" name="Chord 23"/>
          <p:cNvSpPr/>
          <p:nvPr/>
        </p:nvSpPr>
        <p:spPr>
          <a:xfrm rot="1393273">
            <a:off x="14283190" y="2344162"/>
            <a:ext cx="6147758" cy="5931695"/>
          </a:xfrm>
          <a:prstGeom prst="chord">
            <a:avLst/>
          </a:prstGeom>
          <a:solidFill>
            <a:srgbClr val="FDC64C"/>
          </a:solidFill>
          <a:ln>
            <a:solidFill>
              <a:srgbClr val="FDC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p:cNvSpPr txBox="1"/>
          <p:nvPr/>
        </p:nvSpPr>
        <p:spPr>
          <a:xfrm>
            <a:off x="14781274" y="2979890"/>
            <a:ext cx="3102056" cy="5001369"/>
          </a:xfrm>
          <a:prstGeom prst="rect">
            <a:avLst/>
          </a:prstGeom>
        </p:spPr>
        <p:txBody>
          <a:bodyPr wrap="square" lIns="0" tIns="0" rIns="0" bIns="0" rtlCol="0" anchor="t">
            <a:spAutoFit/>
          </a:bodyPr>
          <a:lstStyle/>
          <a:p>
            <a:pPr algn="r">
              <a:lnSpc>
                <a:spcPts val="7781"/>
              </a:lnSpc>
            </a:pPr>
            <a:r>
              <a:rPr lang="en-US" sz="6484" b="1" dirty="0">
                <a:solidFill>
                  <a:srgbClr val="FFFFFF"/>
                </a:solidFill>
                <a:latin typeface="League Spartan Italics"/>
                <a:hlinkClick r:id="" action="ppaction://hlinkshowjump?jump=nextslide"/>
              </a:rPr>
              <a:t>so there is more proof to it</a:t>
            </a:r>
            <a:endParaRPr lang="en-US" sz="6484" b="1" dirty="0">
              <a:solidFill>
                <a:srgbClr val="FFFFFF"/>
              </a:solidFill>
              <a:latin typeface="League Spartan Italics"/>
            </a:endParaRPr>
          </a:p>
        </p:txBody>
      </p:sp>
      <p:sp>
        <p:nvSpPr>
          <p:cNvPr id="20" name="TextBox 3"/>
          <p:cNvSpPr txBox="1"/>
          <p:nvPr/>
        </p:nvSpPr>
        <p:spPr>
          <a:xfrm>
            <a:off x="10642450" y="7584615"/>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14</a:t>
            </a:r>
            <a:endParaRPr lang="en-US" sz="1600" spc="30" dirty="0">
              <a:solidFill>
                <a:srgbClr val="111B1E"/>
              </a:solidFill>
              <a:latin typeface="Open Sauce SemiBold"/>
            </a:endParaRPr>
          </a:p>
        </p:txBody>
      </p:sp>
      <p:sp>
        <p:nvSpPr>
          <p:cNvPr id="21" name="TextBox 9"/>
          <p:cNvSpPr txBox="1"/>
          <p:nvPr/>
        </p:nvSpPr>
        <p:spPr>
          <a:xfrm>
            <a:off x="2710556" y="456340"/>
            <a:ext cx="15305426"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Our perception is very adaptive to some natural standard situations e.g. compensating for perceived brightness of objects apparently situated in the shade.</a:t>
            </a:r>
          </a:p>
        </p:txBody>
      </p:sp>
      <p:sp>
        <p:nvSpPr>
          <p:cNvPr id="22" name="TextBox 9"/>
          <p:cNvSpPr txBox="1"/>
          <p:nvPr/>
        </p:nvSpPr>
        <p:spPr>
          <a:xfrm>
            <a:off x="2710556" y="8140802"/>
            <a:ext cx="13765594" cy="1731243"/>
          </a:xfrm>
          <a:prstGeom prst="rect">
            <a:avLst/>
          </a:prstGeom>
        </p:spPr>
        <p:txBody>
          <a:bodyPr wrap="square" lIns="0" tIns="0" rIns="0" bIns="0" rtlCol="0" anchor="t">
            <a:spAutoFit/>
          </a:bodyPr>
          <a:lstStyle/>
          <a:p>
            <a:pPr>
              <a:lnSpc>
                <a:spcPts val="4500"/>
              </a:lnSpc>
            </a:pPr>
            <a:r>
              <a:rPr lang="en-US" sz="3000" spc="30" dirty="0">
                <a:solidFill>
                  <a:srgbClr val="111B1E"/>
                </a:solidFill>
                <a:latin typeface="Open Sauce SemiBold"/>
              </a:rPr>
              <a:t>Squares “A” and “B” are the same shade of grey! It is a very strong illusion, so You could do as we did – see the copied and pasted squares on the right? Even then it’s hard to believe,</a:t>
            </a:r>
          </a:p>
        </p:txBody>
      </p:sp>
      <p:sp>
        <p:nvSpPr>
          <p:cNvPr id="25"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0" action="ppaction://hlinksldjump"/>
              </a:rPr>
              <a:t>Beginning of the chapter</a:t>
            </a:r>
            <a:endParaRPr lang="en-US" sz="3096"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19341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762000" y="2809076"/>
            <a:ext cx="16927147" cy="6894195"/>
          </a:xfrm>
          <a:prstGeom prst="rect">
            <a:avLst/>
          </a:prstGeom>
        </p:spPr>
        <p:txBody>
          <a:bodyPr wrap="square" lIns="0" tIns="0" rIns="0" bIns="0" rtlCol="0" anchor="t">
            <a:spAutoFit/>
          </a:bodyPr>
          <a:lstStyle/>
          <a:p>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Elder, L., &amp; Paul, R. (1996). Critical Thinking Development: A Stage Theory. Retrieved from Criticalthinking.org: https://www.criticalthinking.org/resources/articles/ctdevelopment-a-stage-theory.shtml</a:t>
            </a:r>
          </a:p>
          <a:p>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Evans, J. S., </a:t>
            </a:r>
            <a:r>
              <a:rPr lang="en-US" sz="2800" spc="13" dirty="0" err="1">
                <a:solidFill>
                  <a:srgbClr val="111B1E"/>
                </a:solidFill>
                <a:latin typeface="Open Sauce SemiBold" panose="020B0604020202020204" charset="0"/>
              </a:rPr>
              <a:t>Barston</a:t>
            </a:r>
            <a:r>
              <a:rPr lang="en-US" sz="2800" spc="13" dirty="0">
                <a:solidFill>
                  <a:srgbClr val="111B1E"/>
                </a:solidFill>
                <a:latin typeface="Open Sauce SemiBold" panose="020B0604020202020204" charset="0"/>
              </a:rPr>
              <a:t>, J. L., &amp; Pollard, P. (1983). On the conflict between logic and belief in syllogistic reasoning. Memory &amp; Cognition, 11, 295-306. Retrieved from https://datubazes.lanet.lv:4876/10.3758/BF03196976</a:t>
            </a:r>
            <a:r>
              <a:rPr lang="en-US" sz="2800" spc="13" dirty="0" smtClean="0">
                <a:solidFill>
                  <a:srgbClr val="111B1E"/>
                </a:solidFill>
                <a:latin typeface="Open Sauce SemiBold" panose="020B0604020202020204" charset="0"/>
              </a:rPr>
              <a:t>.</a:t>
            </a:r>
            <a:endParaRPr lang="lv-LV" sz="2800" spc="13" dirty="0" smtClean="0">
              <a:solidFill>
                <a:srgbClr val="111B1E"/>
              </a:solidFill>
              <a:latin typeface="Open Sauce SemiBold" panose="020B0604020202020204" charset="0"/>
            </a:endParaRPr>
          </a:p>
          <a:p>
            <a:r>
              <a:rPr lang="lv-LV" sz="2800" spc="13" dirty="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Foresman</a:t>
            </a:r>
            <a:r>
              <a:rPr lang="en-US" sz="2800" spc="13" dirty="0">
                <a:solidFill>
                  <a:srgbClr val="111B1E"/>
                </a:solidFill>
                <a:latin typeface="Open Sauce SemiBold" panose="020B0604020202020204" charset="0"/>
              </a:rPr>
              <a:t>, G. A., </a:t>
            </a:r>
            <a:r>
              <a:rPr lang="en-US" sz="2800" spc="13" dirty="0" err="1">
                <a:solidFill>
                  <a:srgbClr val="111B1E"/>
                </a:solidFill>
                <a:latin typeface="Open Sauce SemiBold" panose="020B0604020202020204" charset="0"/>
              </a:rPr>
              <a:t>Fosl</a:t>
            </a:r>
            <a:r>
              <a:rPr lang="en-US" sz="2800" spc="13" dirty="0">
                <a:solidFill>
                  <a:srgbClr val="111B1E"/>
                </a:solidFill>
                <a:latin typeface="Open Sauce SemiBold" panose="020B0604020202020204" charset="0"/>
              </a:rPr>
              <a:t>, P. S., &amp; Watson, J. C. (2016). The critical thinking toolkit.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lv-LV" sz="2800" spc="13" dirty="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Geffen, N. (2005). Echoes of Lysenko: State-Sponsored Pseudo-Science in South Africa. Social Dynamics, 31(2), 183-210. doi:10.1080/02533950508628713.</a:t>
            </a:r>
          </a:p>
          <a:p>
            <a:r>
              <a:rPr lang="lv-LV" sz="2800" spc="13" dirty="0" smtClean="0">
                <a:solidFill>
                  <a:srgbClr val="111B1E"/>
                </a:solidFill>
                <a:latin typeface="Open Sauce SemiBold" panose="020B0604020202020204" charset="0"/>
              </a:rPr>
              <a:t>10</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Jaiswal</a:t>
            </a:r>
            <a:r>
              <a:rPr lang="en-US" sz="2800" spc="13" dirty="0">
                <a:solidFill>
                  <a:srgbClr val="111B1E"/>
                </a:solidFill>
                <a:latin typeface="Open Sauce SemiBold" panose="020B0604020202020204" charset="0"/>
              </a:rPr>
              <a:t>, J., </a:t>
            </a:r>
            <a:r>
              <a:rPr lang="en-US" sz="2800" spc="13" dirty="0" err="1">
                <a:solidFill>
                  <a:srgbClr val="111B1E"/>
                </a:solidFill>
                <a:latin typeface="Open Sauce SemiBold" panose="020B0604020202020204" charset="0"/>
              </a:rPr>
              <a:t>LoSchiavo</a:t>
            </a:r>
            <a:r>
              <a:rPr lang="en-US" sz="2800" spc="13" dirty="0">
                <a:solidFill>
                  <a:srgbClr val="111B1E"/>
                </a:solidFill>
                <a:latin typeface="Open Sauce SemiBold" panose="020B0604020202020204" charset="0"/>
              </a:rPr>
              <a:t>, C., &amp; Perlman, D. C. (2020). Disinformation, Misinformation and Inequality-Driven Mistrust in the Time of COVID-19: Lessons Unlearned from AIDS Denialism. AIDS and Behavior, 24, 2776-2780. doi:10.1007/s10461-020-02925-y.</a:t>
            </a:r>
          </a:p>
          <a:p>
            <a:r>
              <a:rPr lang="lv-LV" sz="2800" spc="13" dirty="0" smtClean="0">
                <a:solidFill>
                  <a:srgbClr val="111B1E"/>
                </a:solidFill>
                <a:latin typeface="Open Sauce SemiBold" panose="020B0604020202020204" charset="0"/>
              </a:rPr>
              <a:t>11</a:t>
            </a:r>
            <a:r>
              <a:rPr lang="en-US" sz="2800" spc="13" dirty="0" smtClean="0">
                <a:solidFill>
                  <a:srgbClr val="111B1E"/>
                </a:solidFill>
                <a:latin typeface="Open Sauce SemiBold" panose="020B0604020202020204" charset="0"/>
              </a:rPr>
              <a:t>.	</a:t>
            </a:r>
            <a:r>
              <a:rPr lang="en-US" sz="2800" spc="13" dirty="0" err="1" smtClean="0">
                <a:solidFill>
                  <a:srgbClr val="111B1E"/>
                </a:solidFill>
                <a:latin typeface="Open Sauce SemiBold" panose="020B0604020202020204" charset="0"/>
              </a:rPr>
              <a:t>Kahneman</a:t>
            </a:r>
            <a:r>
              <a:rPr lang="en-US" sz="2800" spc="13" dirty="0">
                <a:solidFill>
                  <a:srgbClr val="111B1E"/>
                </a:solidFill>
                <a:latin typeface="Open Sauce SemiBold" panose="020B0604020202020204" charset="0"/>
              </a:rPr>
              <a:t>, D. (2003). Maps of Bounded Rationality: Psychology for Behavioral Economics. The American Economic Review, 93(5), 1449-1475. </a:t>
            </a:r>
            <a:r>
              <a:rPr lang="en-US" sz="2800" spc="13" dirty="0" smtClean="0">
                <a:solidFill>
                  <a:srgbClr val="111B1E"/>
                </a:solidFill>
                <a:latin typeface="Open Sauce SemiBold" panose="020B0604020202020204" charset="0"/>
              </a:rPr>
              <a:t>doi:10.1257/000282803322655392</a:t>
            </a:r>
            <a:r>
              <a:rPr lang="en-US" sz="2800" spc="13" dirty="0">
                <a:solidFill>
                  <a:srgbClr val="111B1E"/>
                </a:solidFill>
                <a:latin typeface="Open Sauce SemiBold" panose="020B0604020202020204" charset="0"/>
              </a:rPr>
              <a:t>.</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3303127" y="0"/>
            <a:ext cx="2497445" cy="2497445"/>
          </a:xfrm>
          <a:prstGeom prst="rect">
            <a:avLst/>
          </a:prstGeom>
        </p:spPr>
      </p:pic>
      <p:grpSp>
        <p:nvGrpSpPr>
          <p:cNvPr id="5" name="Group 5"/>
          <p:cNvGrpSpPr/>
          <p:nvPr/>
        </p:nvGrpSpPr>
        <p:grpSpPr>
          <a:xfrm rot="-10800000">
            <a:off x="15800572" y="0"/>
            <a:ext cx="2487428" cy="2484735"/>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7" name="Group 7"/>
          <p:cNvGrpSpPr/>
          <p:nvPr/>
        </p:nvGrpSpPr>
        <p:grpSpPr>
          <a:xfrm rot="-10800000">
            <a:off x="16125923" y="324340"/>
            <a:ext cx="1836727" cy="1836727"/>
            <a:chOff x="0" y="0"/>
            <a:chExt cx="6350000" cy="6350000"/>
          </a:xfrm>
          <a:solidFill>
            <a:schemeClr val="bg1"/>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9"/>
          <p:cNvGrpSpPr/>
          <p:nvPr/>
        </p:nvGrpSpPr>
        <p:grpSpPr>
          <a:xfrm rot="-10800000">
            <a:off x="16594214" y="792632"/>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grpSp>
        <p:nvGrpSpPr>
          <p:cNvPr id="13" name="Group 5"/>
          <p:cNvGrpSpPr/>
          <p:nvPr/>
        </p:nvGrpSpPr>
        <p:grpSpPr>
          <a:xfrm rot="-10800000">
            <a:off x="15810404" y="9143016"/>
            <a:ext cx="2487428" cy="1457880"/>
            <a:chOff x="0" y="0"/>
            <a:chExt cx="436812" cy="436339"/>
          </a:xfrm>
          <a:solidFill>
            <a:srgbClr val="FDC64C"/>
          </a:solidFill>
        </p:grpSpPr>
        <p:sp>
          <p:nvSpPr>
            <p:cNvPr id="15"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sp>
        <p:nvSpPr>
          <p:cNvPr id="17" name="TextBox 10"/>
          <p:cNvSpPr txBox="1"/>
          <p:nvPr/>
        </p:nvSpPr>
        <p:spPr>
          <a:xfrm>
            <a:off x="16023980" y="914670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Tree>
    <p:extLst>
      <p:ext uri="{BB962C8B-B14F-4D97-AF65-F5344CB8AC3E}">
        <p14:creationId xmlns:p14="http://schemas.microsoft.com/office/powerpoint/2010/main" val="174859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120706" cy="21207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4708634"/>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0" name="TextBox 10"/>
          <p:cNvSpPr txBox="1"/>
          <p:nvPr/>
        </p:nvSpPr>
        <p:spPr>
          <a:xfrm>
            <a:off x="192026" y="3293553"/>
            <a:ext cx="1736653" cy="699931"/>
          </a:xfrm>
          <a:prstGeom prst="rect">
            <a:avLst/>
          </a:prstGeom>
        </p:spPr>
        <p:txBody>
          <a:bodyPr lIns="0" tIns="0" rIns="0" bIns="0" rtlCol="0" anchor="t">
            <a:spAutoFit/>
          </a:bodyPr>
          <a:lstStyle/>
          <a:p>
            <a:pPr algn="ctr">
              <a:lnSpc>
                <a:spcPts val="5449"/>
              </a:lnSpc>
            </a:pPr>
            <a:r>
              <a:rPr lang="en-US" sz="4541" b="1" dirty="0">
                <a:solidFill>
                  <a:srgbClr val="FFFFFF"/>
                </a:solidFill>
                <a:latin typeface="League Spartan Italics"/>
                <a:hlinkClick r:id="rId5" action="ppaction://hlinksldjump"/>
              </a:rPr>
              <a:t>Home</a:t>
            </a:r>
            <a:endParaRPr lang="en-US" sz="4541" b="1" dirty="0">
              <a:solidFill>
                <a:srgbClr val="FFFFFF"/>
              </a:solidFill>
              <a:latin typeface="League Spartan Italics"/>
            </a:endParaRPr>
          </a:p>
        </p:txBody>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5911387"/>
            <a:ext cx="1202753" cy="1202753"/>
          </a:xfrm>
          <a:prstGeom prst="rect">
            <a:avLst/>
          </a:prstGeom>
        </p:spPr>
      </p:pic>
      <p:pic>
        <p:nvPicPr>
          <p:cNvPr id="25"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6" name="Group 17"/>
          <p:cNvGrpSpPr/>
          <p:nvPr/>
        </p:nvGrpSpPr>
        <p:grpSpPr>
          <a:xfrm>
            <a:off x="14015619" y="8852072"/>
            <a:ext cx="1404247" cy="1403929"/>
            <a:chOff x="0" y="0"/>
            <a:chExt cx="376691" cy="376606"/>
          </a:xfrm>
        </p:grpSpPr>
        <p:sp>
          <p:nvSpPr>
            <p:cNvPr id="27"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8" name="Group 19"/>
          <p:cNvGrpSpPr/>
          <p:nvPr/>
        </p:nvGrpSpPr>
        <p:grpSpPr>
          <a:xfrm>
            <a:off x="13080778" y="9321160"/>
            <a:ext cx="934842" cy="934842"/>
            <a:chOff x="0" y="0"/>
            <a:chExt cx="6350000" cy="6350000"/>
          </a:xfrm>
        </p:grpSpPr>
        <p:sp>
          <p:nvSpPr>
            <p:cNvPr id="29"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 name="Picture 1">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0705" y="1899463"/>
            <a:ext cx="14869188" cy="5777113"/>
          </a:xfrm>
          <a:prstGeom prst="rect">
            <a:avLst/>
          </a:prstGeom>
        </p:spPr>
      </p:pic>
      <p:sp>
        <p:nvSpPr>
          <p:cNvPr id="3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32"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2811600"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20" name="TextBox 3"/>
          <p:cNvSpPr txBox="1"/>
          <p:nvPr/>
        </p:nvSpPr>
        <p:spPr>
          <a:xfrm>
            <a:off x="9076632" y="7240703"/>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15</a:t>
            </a:r>
            <a:endParaRPr lang="en-US" sz="1600" spc="30" dirty="0">
              <a:solidFill>
                <a:srgbClr val="111B1E"/>
              </a:solidFill>
              <a:latin typeface="Open Sauce SemiBold"/>
            </a:endParaRPr>
          </a:p>
        </p:txBody>
      </p:sp>
    </p:spTree>
    <p:extLst>
      <p:ext uri="{BB962C8B-B14F-4D97-AF65-F5344CB8AC3E}">
        <p14:creationId xmlns:p14="http://schemas.microsoft.com/office/powerpoint/2010/main" val="239105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782786" y="2650728"/>
            <a:ext cx="11084951" cy="5770811"/>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Remember </a:t>
            </a:r>
            <a:r>
              <a:rPr lang="en-US" sz="3000" spc="30" dirty="0" err="1">
                <a:solidFill>
                  <a:srgbClr val="FFFFFF"/>
                </a:solidFill>
                <a:latin typeface="Open Sauce SemiBold"/>
              </a:rPr>
              <a:t>pareidolia</a:t>
            </a:r>
            <a:r>
              <a:rPr lang="en-US" sz="3000" spc="30" dirty="0">
                <a:solidFill>
                  <a:srgbClr val="FFFFFF"/>
                </a:solidFill>
                <a:latin typeface="Open Sauce SemiBold"/>
              </a:rPr>
              <a:t>, that is whereas the brain perceives a familiar pattern where there is none (e.g. faces)? Same thing happens in other sensory modalities of human perception. If You have ever spent some prolonged time at the sea, say, stayed in tent on the desolated beach overnight, or in other circumstances, where there is a high level of noise (especially that one “</a:t>
            </a:r>
            <a:r>
              <a:rPr lang="en-US" sz="3000" spc="30" dirty="0" err="1">
                <a:solidFill>
                  <a:srgbClr val="FFFFFF"/>
                </a:solidFill>
                <a:latin typeface="Open Sauce SemiBold"/>
              </a:rPr>
              <a:t>shhhhhh</a:t>
            </a:r>
            <a:r>
              <a:rPr lang="en-US" sz="3000" spc="30" dirty="0">
                <a:solidFill>
                  <a:srgbClr val="FFFFFF"/>
                </a:solidFill>
                <a:latin typeface="Open Sauce SemiBold"/>
              </a:rPr>
              <a:t>..” close to so called white noise), you would be soon </a:t>
            </a:r>
            <a:r>
              <a:rPr lang="en-US" sz="3000" spc="30" dirty="0" smtClean="0">
                <a:solidFill>
                  <a:srgbClr val="FFFFFF"/>
                </a:solidFill>
                <a:latin typeface="Open Sauce SemiBold"/>
              </a:rPr>
              <a:t>realizing, </a:t>
            </a:r>
            <a:r>
              <a:rPr lang="en-US" sz="3000" spc="30" dirty="0">
                <a:solidFill>
                  <a:srgbClr val="FFFFFF"/>
                </a:solidFill>
                <a:latin typeface="Open Sauce SemiBold"/>
              </a:rPr>
              <a:t>that you are having auditory hallucinations. Hearing distant voices, barking dogs etc., which are not there.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3"/>
          <p:cNvSpPr txBox="1"/>
          <p:nvPr/>
        </p:nvSpPr>
        <p:spPr>
          <a:xfrm>
            <a:off x="2782787" y="803412"/>
            <a:ext cx="12338848" cy="2500685"/>
          </a:xfrm>
          <a:prstGeom prst="rect">
            <a:avLst/>
          </a:prstGeom>
        </p:spPr>
        <p:txBody>
          <a:bodyPr lIns="0" tIns="0" rIns="0" bIns="0" rtlCol="0" anchor="t">
            <a:spAutoFit/>
          </a:bodyPr>
          <a:lstStyle/>
          <a:p>
            <a:pPr>
              <a:lnSpc>
                <a:spcPts val="6534"/>
              </a:lnSpc>
            </a:pPr>
            <a:r>
              <a:rPr lang="en-US" sz="5026" b="1" dirty="0">
                <a:solidFill>
                  <a:srgbClr val="FFFFFF"/>
                </a:solidFill>
                <a:latin typeface="League Spartan Italics"/>
              </a:rPr>
              <a:t>1.2 </a:t>
            </a:r>
            <a:r>
              <a:rPr lang="en-US" sz="5026" b="1" dirty="0" smtClean="0">
                <a:solidFill>
                  <a:srgbClr val="FFFFFF"/>
                </a:solidFill>
                <a:latin typeface="League Spartan Italics"/>
              </a:rPr>
              <a:t>Other </a:t>
            </a:r>
            <a:r>
              <a:rPr lang="en-US" sz="5026" b="1" dirty="0">
                <a:solidFill>
                  <a:srgbClr val="FFFFFF"/>
                </a:solidFill>
                <a:latin typeface="League Spartan Italics"/>
              </a:rPr>
              <a:t>perceptual </a:t>
            </a:r>
            <a:r>
              <a:rPr lang="en-US" sz="5026" b="1" dirty="0" smtClean="0">
                <a:solidFill>
                  <a:srgbClr val="FFFFFF"/>
                </a:solidFill>
                <a:latin typeface="League Spartan Italics"/>
              </a:rPr>
              <a:t>illusions</a:t>
            </a:r>
            <a:r>
              <a:rPr lang="lv-LV" sz="5026" b="1" dirty="0" smtClean="0">
                <a:solidFill>
                  <a:srgbClr val="FFFFFF"/>
                </a:solidFill>
                <a:latin typeface="League Spartan Italics"/>
              </a:rPr>
              <a:t>.</a:t>
            </a:r>
            <a:r>
              <a:rPr lang="en-US" sz="5026" b="1" dirty="0" smtClean="0">
                <a:solidFill>
                  <a:srgbClr val="FFFFFF"/>
                </a:solidFill>
                <a:latin typeface="League Spartan Italics"/>
              </a:rPr>
              <a:t> </a:t>
            </a:r>
            <a:endParaRPr lang="lv-LV" sz="5026" b="1" dirty="0" smtClean="0">
              <a:solidFill>
                <a:srgbClr val="FFFFFF"/>
              </a:solidFill>
              <a:latin typeface="League Spartan Italics"/>
            </a:endParaRPr>
          </a:p>
          <a:p>
            <a:pPr>
              <a:lnSpc>
                <a:spcPts val="6534"/>
              </a:lnSpc>
            </a:pPr>
            <a:r>
              <a:rPr lang="en-US" sz="5026" b="1" dirty="0" smtClean="0">
                <a:solidFill>
                  <a:srgbClr val="FFFFFF"/>
                </a:solidFill>
                <a:latin typeface="League Spartan Italics"/>
              </a:rPr>
              <a:t>Auditory </a:t>
            </a:r>
            <a:r>
              <a:rPr lang="en-US" sz="5026" b="1" dirty="0">
                <a:solidFill>
                  <a:srgbClr val="FFFFFF"/>
                </a:solidFill>
                <a:latin typeface="League Spartan Italics"/>
              </a:rPr>
              <a:t>illusions</a:t>
            </a:r>
          </a:p>
          <a:p>
            <a:pPr>
              <a:lnSpc>
                <a:spcPts val="6534"/>
              </a:lnSpc>
            </a:pPr>
            <a:endParaRPr lang="en-US" sz="5026" b="1" dirty="0">
              <a:solidFill>
                <a:srgbClr val="FFFFFF"/>
              </a:solidFill>
              <a:latin typeface="League Spartan Italics"/>
            </a:endParaRPr>
          </a:p>
        </p:txBody>
      </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200170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9001353"/>
            <a:ext cx="1322763" cy="259624"/>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3" name="TextBox 3"/>
          <p:cNvSpPr txBox="1"/>
          <p:nvPr/>
        </p:nvSpPr>
        <p:spPr>
          <a:xfrm>
            <a:off x="2928584" y="1395294"/>
            <a:ext cx="11084951" cy="5193729"/>
          </a:xfrm>
          <a:prstGeom prst="rect">
            <a:avLst/>
          </a:prstGeom>
        </p:spPr>
        <p:txBody>
          <a:bodyPr lIns="0" tIns="0" rIns="0" bIns="0" rtlCol="0" anchor="t">
            <a:spAutoFit/>
          </a:bodyPr>
          <a:lstStyle/>
          <a:p>
            <a:pPr>
              <a:lnSpc>
                <a:spcPts val="4500"/>
              </a:lnSpc>
            </a:pPr>
            <a:r>
              <a:rPr lang="en-US" sz="3000" spc="30" dirty="0">
                <a:solidFill>
                  <a:srgbClr val="FFFFFF"/>
                </a:solidFill>
                <a:latin typeface="Open Sauce SemiBold"/>
              </a:rPr>
              <a:t>This is normal, as the brain is trying to make sense of the auditory input it receives. Received stimuli is a random noise, and with a lot of random input, you could always find some samples that resemble something meaningful. There were always </a:t>
            </a:r>
            <a:r>
              <a:rPr lang="en-US" sz="3000" spc="30" dirty="0" smtClean="0">
                <a:solidFill>
                  <a:srgbClr val="FFFFFF"/>
                </a:solidFill>
                <a:latin typeface="Open Sauce SemiBold"/>
              </a:rPr>
              <a:t>charlatans </a:t>
            </a:r>
            <a:r>
              <a:rPr lang="en-US" sz="3000" spc="30" dirty="0">
                <a:solidFill>
                  <a:srgbClr val="FFFFFF"/>
                </a:solidFill>
                <a:latin typeface="Open Sauce SemiBold"/>
              </a:rPr>
              <a:t>or just gullible folks claiming that it is possible to hear voice of deceased person, spirits etc., you just have to listen to some source of noise (like radio tuned in between the stations, or recording wind noise </a:t>
            </a:r>
            <a:r>
              <a:rPr lang="en-US" sz="3000" spc="30" dirty="0" err="1">
                <a:solidFill>
                  <a:srgbClr val="FFFFFF"/>
                </a:solidFill>
                <a:latin typeface="Open Sauce SemiBold"/>
              </a:rPr>
              <a:t>etc</a:t>
            </a:r>
            <a:r>
              <a:rPr lang="en-US" sz="3000" spc="30" dirty="0">
                <a:solidFill>
                  <a:srgbClr val="FFFFFF"/>
                </a:solidFill>
                <a:latin typeface="Open Sauce SemiBold"/>
              </a:rPr>
              <a: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7720643"/>
            <a:ext cx="2566357" cy="256635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0"/>
            <a:ext cx="2566357" cy="2566357"/>
          </a:xfrm>
          <a:prstGeom prst="rect">
            <a:avLst/>
          </a:prstGeom>
        </p:spPr>
      </p:pic>
      <p:grpSp>
        <p:nvGrpSpPr>
          <p:cNvPr id="6" name="Group 6"/>
          <p:cNvGrpSpPr/>
          <p:nvPr/>
        </p:nvGrpSpPr>
        <p:grpSpPr>
          <a:xfrm rot="5400000">
            <a:off x="0" y="2587929"/>
            <a:ext cx="2566357" cy="256635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8" name="Group 8"/>
          <p:cNvGrpSpPr/>
          <p:nvPr/>
        </p:nvGrpSpPr>
        <p:grpSpPr>
          <a:xfrm rot="5400000">
            <a:off x="0" y="5154286"/>
            <a:ext cx="1202753" cy="12027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6357039"/>
            <a:ext cx="1202753" cy="12027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83071"/>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FFFFF"/>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1"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8" action="ppaction://hlinksldjump"/>
              </a:rPr>
              <a:t>Home</a:t>
            </a:r>
            <a:endParaRPr lang="en-US" sz="6484" b="1" dirty="0">
              <a:solidFill>
                <a:srgbClr val="FFFFFF"/>
              </a:solidFill>
              <a:latin typeface="League Spartan Italics"/>
            </a:endParaRPr>
          </a:p>
        </p:txBody>
      </p:sp>
      <p:sp>
        <p:nvSpPr>
          <p:cNvPr id="22"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3"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sp>
        <p:nvSpPr>
          <p:cNvPr id="24"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99481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297798" y="2439544"/>
            <a:ext cx="13713211" cy="2359620"/>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Like with visual stimuli (remember a cow!) we have a priming effect (we see what we are expecting to see) for auditory stimuli also. For a good presentation of that effect watch this part of prof. </a:t>
            </a:r>
            <a:endParaRPr lang="lv-LV" sz="3100" spc="31" dirty="0">
              <a:solidFill>
                <a:srgbClr val="111B1E"/>
              </a:solidFill>
              <a:latin typeface="Open Sauce SemiBold Bold"/>
            </a:endParaRPr>
          </a:p>
          <a:p>
            <a:pPr algn="ctr">
              <a:lnSpc>
                <a:spcPts val="4649"/>
              </a:lnSpc>
            </a:pPr>
            <a:r>
              <a:rPr lang="en-US" sz="3100" spc="31" dirty="0" smtClean="0">
                <a:solidFill>
                  <a:srgbClr val="111B1E"/>
                </a:solidFill>
                <a:latin typeface="Open Sauce SemiBold Bold"/>
              </a:rPr>
              <a:t>Michael </a:t>
            </a:r>
            <a:r>
              <a:rPr lang="en-US" sz="3100" spc="31" dirty="0" err="1">
                <a:solidFill>
                  <a:srgbClr val="111B1E"/>
                </a:solidFill>
                <a:latin typeface="Open Sauce SemiBold Bold"/>
              </a:rPr>
              <a:t>Shermer</a:t>
            </a:r>
            <a:r>
              <a:rPr lang="en-US" sz="3100" spc="31" dirty="0">
                <a:solidFill>
                  <a:srgbClr val="111B1E"/>
                </a:solidFill>
                <a:latin typeface="Open Sauce SemiBold Bold"/>
              </a:rPr>
              <a:t> lecture:</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Rounded Rectangle 23"/>
          <p:cNvSpPr/>
          <p:nvPr/>
        </p:nvSpPr>
        <p:spPr>
          <a:xfrm>
            <a:off x="3500508" y="5296146"/>
            <a:ext cx="13307789" cy="1458854"/>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72020" y="5489549"/>
            <a:ext cx="13164769" cy="1138453"/>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https://www.ted.com/talks/michael_shermer_why_people_believe_weird_things?language=en#t-518732</a:t>
            </a:r>
            <a:endParaRPr lang="en-US" sz="3600" spc="31" dirty="0">
              <a:solidFill>
                <a:srgbClr val="111B1E"/>
              </a:solidFill>
              <a:latin typeface="Open Sauce SemiBold Bold"/>
            </a:endParaRPr>
          </a:p>
        </p:txBody>
      </p:sp>
      <p:sp>
        <p:nvSpPr>
          <p:cNvPr id="23"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9"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88019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080893" y="1291004"/>
            <a:ext cx="13713211" cy="6432851"/>
          </a:xfrm>
          <a:prstGeom prst="rect">
            <a:avLst/>
          </a:prstGeom>
        </p:spPr>
        <p:txBody>
          <a:bodyPr wrap="square" lIns="0" tIns="0" rIns="0" bIns="0" rtlCol="0" anchor="t">
            <a:spAutoFit/>
          </a:bodyPr>
          <a:lstStyle/>
          <a:p>
            <a:pPr>
              <a:lnSpc>
                <a:spcPts val="4649"/>
              </a:lnSpc>
            </a:pPr>
            <a:r>
              <a:rPr lang="en-US" sz="3100" spc="31" dirty="0">
                <a:solidFill>
                  <a:srgbClr val="111B1E"/>
                </a:solidFill>
                <a:latin typeface="Open Sauce SemiBold Bold"/>
              </a:rPr>
              <a:t>Next type of auditory (and other sensory) illusions is caused by mixing of sensory domains, e.g. vision, hearing, touch, smell, taste, proprioception (allows perceiving posture, e.g. you could tell where your hand is, with an eyes shut). To make sense of real world objects around us, it is necessary to integrate separate forms of sensation. Thus it is possible to build a somewhat coherent mental image of those objects (think, poo – is it only appearance that matters?;). But usually during such a process some information is lost, some replaced from other sensory domains etc. This process could cause false perceptions, illusions. Few examples follow.</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1" action="ppaction://hlinksldjump"/>
              </a:rPr>
              <a:t>Home</a:t>
            </a:r>
            <a:endParaRPr lang="en-US" sz="6484" b="1" dirty="0">
              <a:solidFill>
                <a:srgbClr val="FFFFFF"/>
              </a:solidFill>
              <a:latin typeface="League Spartan Italics"/>
            </a:endParaRPr>
          </a:p>
        </p:txBody>
      </p:sp>
      <p:sp>
        <p:nvSpPr>
          <p:cNvPr id="25"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6"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2" action="ppaction://hlinksldjump"/>
              </a:rPr>
              <a:t>Beginning of the chapter</a:t>
            </a:r>
            <a:endParaRPr lang="en-US" sz="3096" b="1" dirty="0">
              <a:solidFill>
                <a:srgbClr val="FFFFFF"/>
              </a:solidFill>
              <a:latin typeface="League Spartan Italics"/>
            </a:endParaRPr>
          </a:p>
        </p:txBody>
      </p:sp>
      <p:sp>
        <p:nvSpPr>
          <p:cNvPr id="2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1" name="TextBox 3"/>
          <p:cNvSpPr txBox="1"/>
          <p:nvPr/>
        </p:nvSpPr>
        <p:spPr>
          <a:xfrm>
            <a:off x="3080892" y="161926"/>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22"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50633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3508229" y="6283664"/>
            <a:ext cx="13713211" cy="1123706"/>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Good example of mixing another sensory modalities is the “rubber hand illusion” (You could find it on the web).</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5" name="Rounded Rectangle 24"/>
          <p:cNvSpPr/>
          <p:nvPr/>
        </p:nvSpPr>
        <p:spPr>
          <a:xfrm>
            <a:off x="3555403" y="4723331"/>
            <a:ext cx="13117595" cy="822165"/>
          </a:xfrm>
          <a:prstGeom prst="roundRect">
            <a:avLst>
              <a:gd name="adj" fmla="val 50000"/>
            </a:avLst>
          </a:prstGeom>
          <a:solidFill>
            <a:srgbClr val="FDC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
          <p:cNvSpPr txBox="1"/>
          <p:nvPr/>
        </p:nvSpPr>
        <p:spPr>
          <a:xfrm>
            <a:off x="3508229" y="4834114"/>
            <a:ext cx="13164769" cy="548548"/>
          </a:xfrm>
          <a:prstGeom prst="rect">
            <a:avLst/>
          </a:prstGeom>
        </p:spPr>
        <p:txBody>
          <a:bodyPr wrap="square" lIns="0" tIns="0" rIns="0" bIns="0" rtlCol="0" anchor="t">
            <a:spAutoFit/>
          </a:bodyPr>
          <a:lstStyle/>
          <a:p>
            <a:pPr algn="ctr">
              <a:lnSpc>
                <a:spcPts val="4649"/>
              </a:lnSpc>
            </a:pPr>
            <a:r>
              <a:rPr lang="en-US" sz="3600" spc="31" dirty="0">
                <a:solidFill>
                  <a:srgbClr val="111B1E"/>
                </a:solidFill>
                <a:latin typeface="Open Sauce SemiBold Bold"/>
                <a:hlinkClick r:id="rId11"/>
              </a:rPr>
              <a:t>https://www.youtube.com/watch?v=kzo45hWXRWU</a:t>
            </a:r>
            <a:endParaRPr lang="en-US" sz="3600" spc="31" dirty="0">
              <a:solidFill>
                <a:srgbClr val="111B1E"/>
              </a:solidFill>
              <a:latin typeface="Open Sauce SemiBold Bold"/>
            </a:endParaRPr>
          </a:p>
        </p:txBody>
      </p:sp>
      <p:sp>
        <p:nvSpPr>
          <p:cNvPr id="23" name="TextBox 4"/>
          <p:cNvSpPr txBox="1"/>
          <p:nvPr/>
        </p:nvSpPr>
        <p:spPr>
          <a:xfrm>
            <a:off x="3508229" y="2311500"/>
            <a:ext cx="13713211" cy="1769715"/>
          </a:xfrm>
          <a:prstGeom prst="rect">
            <a:avLst/>
          </a:prstGeom>
        </p:spPr>
        <p:txBody>
          <a:bodyPr wrap="square" lIns="0" tIns="0" rIns="0" bIns="0" rtlCol="0" anchor="t">
            <a:spAutoFit/>
          </a:bodyPr>
          <a:lstStyle/>
          <a:p>
            <a:pPr algn="ctr">
              <a:lnSpc>
                <a:spcPts val="4649"/>
              </a:lnSpc>
            </a:pPr>
            <a:r>
              <a:rPr lang="en-US" sz="3100" spc="31" dirty="0">
                <a:solidFill>
                  <a:srgbClr val="111B1E"/>
                </a:solidFill>
                <a:latin typeface="Open Sauce SemiBold Bold"/>
              </a:rPr>
              <a:t>Examples of when what you see influences, what you hear (McGurk effect), and when what you hear influences, what you see (Sound induced flash illusion) could be enjoyed here: </a:t>
            </a:r>
          </a:p>
        </p:txBody>
      </p:sp>
      <p:sp>
        <p:nvSpPr>
          <p:cNvPr id="24" name="TextBox 15"/>
          <p:cNvSpPr txBox="1"/>
          <p:nvPr/>
        </p:nvSpPr>
        <p:spPr>
          <a:xfrm>
            <a:off x="43414" y="3377562"/>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rId12" action="ppaction://hlinksldjump"/>
              </a:rPr>
              <a:t>Home</a:t>
            </a:r>
            <a:endParaRPr lang="en-US" sz="6484" b="1" dirty="0">
              <a:solidFill>
                <a:srgbClr val="FFFFFF"/>
              </a:solidFill>
              <a:latin typeface="League Spartan Italics"/>
            </a:endParaRPr>
          </a:p>
        </p:txBody>
      </p:sp>
      <p:sp>
        <p:nvSpPr>
          <p:cNvPr id="26"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27" name="TextBox 1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2922532" y="68141"/>
            <a:ext cx="6743700" cy="2846933"/>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1</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Perceptual illusions and naïve realism</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30" name="TextBox 13"/>
          <p:cNvSpPr txBox="1"/>
          <p:nvPr/>
        </p:nvSpPr>
        <p:spPr>
          <a:xfrm>
            <a:off x="3089168"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84145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3235117" y="1411446"/>
            <a:ext cx="11120358" cy="1422409"/>
          </a:xfrm>
          <a:prstGeom prst="rect">
            <a:avLst/>
          </a:prstGeom>
        </p:spPr>
        <p:txBody>
          <a:bodyPr lIns="0" tIns="0" rIns="0" bIns="0" rtlCol="0" anchor="t">
            <a:spAutoFit/>
          </a:bodyPr>
          <a:lstStyle/>
          <a:p>
            <a:pPr>
              <a:lnSpc>
                <a:spcPts val="11135"/>
              </a:lnSpc>
            </a:pPr>
            <a:r>
              <a:rPr lang="en-US" sz="4000" spc="-96" dirty="0">
                <a:solidFill>
                  <a:srgbClr val="FFFFFF"/>
                </a:solidFill>
                <a:latin typeface="League Spartan Italics"/>
              </a:rPr>
              <a:t>Chapter 2</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5" name="TextBox 5"/>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6" name="TextBox 6"/>
          <p:cNvSpPr txBox="1"/>
          <p:nvPr/>
        </p:nvSpPr>
        <p:spPr>
          <a:xfrm>
            <a:off x="3282103" y="3816936"/>
            <a:ext cx="11526025" cy="2923877"/>
          </a:xfrm>
          <a:prstGeom prst="rect">
            <a:avLst/>
          </a:prstGeom>
        </p:spPr>
        <p:txBody>
          <a:bodyPr lIns="0" tIns="0" rIns="0" bIns="0" rtlCol="0" anchor="t">
            <a:spAutoFit/>
          </a:bodyPr>
          <a:lstStyle/>
          <a:p>
            <a:pPr>
              <a:lnSpc>
                <a:spcPts val="4649"/>
              </a:lnSpc>
            </a:pPr>
            <a:r>
              <a:rPr lang="en-US" sz="3100" spc="31" dirty="0">
                <a:solidFill>
                  <a:srgbClr val="FFFFFF"/>
                </a:solidFill>
                <a:latin typeface="Open Sauce SemiBold Bold"/>
              </a:rPr>
              <a:t>What kind of logic do we really apply, when we think that we think in a logical manner? Even when we are trying hard to draw some logical conclusions, is this really logic?</a:t>
            </a:r>
          </a:p>
          <a:p>
            <a:pPr>
              <a:lnSpc>
                <a:spcPts val="4350"/>
              </a:lnSpc>
            </a:pPr>
            <a:endParaRPr lang="en-US" sz="3100" spc="31" dirty="0">
              <a:solidFill>
                <a:srgbClr val="FFFFFF"/>
              </a:solidFill>
              <a:latin typeface="Open Sauce SemiBold Bold"/>
            </a:endParaRP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7720643"/>
            <a:ext cx="2566357" cy="2566357"/>
          </a:xfrm>
          <a:prstGeom prst="rect">
            <a:avLst/>
          </a:prstGeom>
        </p:spPr>
      </p:pic>
      <p:grpSp>
        <p:nvGrpSpPr>
          <p:cNvPr id="10" name="Group 10"/>
          <p:cNvGrpSpPr/>
          <p:nvPr/>
        </p:nvGrpSpPr>
        <p:grpSpPr>
          <a:xfrm rot="5400000">
            <a:off x="-5316" y="-1"/>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5316" y="2673425"/>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27063" y="87495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5318" y="3882253"/>
            <a:ext cx="1202753" cy="1202753"/>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8842282" y="6519280"/>
            <a:ext cx="9485302" cy="4742651"/>
          </a:xfrm>
          <a:prstGeom prst="rect">
            <a:avLst/>
          </a:prstGeom>
        </p:spPr>
      </p:pic>
      <p:sp>
        <p:nvSpPr>
          <p:cNvPr id="19" name="TextBox 19"/>
          <p:cNvSpPr txBox="1"/>
          <p:nvPr/>
        </p:nvSpPr>
        <p:spPr>
          <a:xfrm>
            <a:off x="10461054" y="8090568"/>
            <a:ext cx="6247759" cy="1380999"/>
          </a:xfrm>
          <a:prstGeom prst="rect">
            <a:avLst/>
          </a:prstGeom>
        </p:spPr>
        <p:txBody>
          <a:bodyPr lIns="0" tIns="0" rIns="0" bIns="0" rtlCol="0" anchor="t">
            <a:spAutoFit/>
          </a:bodyPr>
          <a:lstStyle/>
          <a:p>
            <a:pPr>
              <a:lnSpc>
                <a:spcPts val="11509"/>
              </a:lnSpc>
            </a:pPr>
            <a:r>
              <a:rPr lang="en-US" sz="7672" spc="76" dirty="0">
                <a:solidFill>
                  <a:srgbClr val="FFFFFF"/>
                </a:solidFill>
                <a:latin typeface="Open Sauce SemiBold Bold"/>
                <a:hlinkClick r:id="" action="ppaction://hlinkshowjump?jump=nextslide"/>
              </a:rPr>
              <a:t>Try this one!</a:t>
            </a:r>
            <a:endParaRPr lang="en-US" sz="7672" spc="76" dirty="0">
              <a:solidFill>
                <a:srgbClr val="FFFFFF"/>
              </a:solidFill>
              <a:latin typeface="Open Sauce SemiBold Bold"/>
            </a:endParaRPr>
          </a:p>
        </p:txBody>
      </p:sp>
      <p:grpSp>
        <p:nvGrpSpPr>
          <p:cNvPr id="20" name="Group 12"/>
          <p:cNvGrpSpPr/>
          <p:nvPr/>
        </p:nvGrpSpPr>
        <p:grpSpPr>
          <a:xfrm rot="5400000">
            <a:off x="0" y="4988841"/>
            <a:ext cx="1202753" cy="1202753"/>
            <a:chOff x="0" y="0"/>
            <a:chExt cx="6350000" cy="6350000"/>
          </a:xfrm>
          <a:solidFill>
            <a:srgbClr val="004AAD"/>
          </a:solidFill>
        </p:grpSpPr>
        <p:sp>
          <p:nvSpPr>
            <p:cNvPr id="21"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2" name="Picture 17"/>
          <p:cNvPicPr>
            <a:picLocks noChangeAspect="1"/>
          </p:cNvPicPr>
          <p:nvPr/>
        </p:nvPicPr>
        <p:blipFill>
          <a:blip r:embed="rId9" cstate="print">
            <a:biLevel thresh="75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 y="6197669"/>
            <a:ext cx="1202753" cy="1202753"/>
          </a:xfrm>
          <a:prstGeom prst="rect">
            <a:avLst/>
          </a:prstGeom>
          <a:ln>
            <a:noFill/>
          </a:ln>
        </p:spPr>
      </p:pic>
      <p:sp>
        <p:nvSpPr>
          <p:cNvPr id="2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4" name="TextBox 15"/>
          <p:cNvSpPr txBox="1"/>
          <p:nvPr/>
        </p:nvSpPr>
        <p:spPr>
          <a:xfrm>
            <a:off x="3282103" y="275216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Illusions of thought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sp>
        <p:nvSpPr>
          <p:cNvPr id="9"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6" action="ppaction://hlinksldjump"/>
              </a:rPr>
              <a:t>Beginning </a:t>
            </a:r>
          </a:p>
          <a:p>
            <a:pPr>
              <a:lnSpc>
                <a:spcPts val="5187"/>
              </a:lnSpc>
            </a:pPr>
            <a:r>
              <a:rPr lang="en-US" sz="3705" b="1" dirty="0">
                <a:solidFill>
                  <a:srgbClr val="FFFFFF"/>
                </a:solidFill>
                <a:latin typeface="League Spartan Italics"/>
                <a:hlinkClick r:id="rId6" action="ppaction://hlinksldjump"/>
              </a:rPr>
              <a:t>of the </a:t>
            </a:r>
          </a:p>
          <a:p>
            <a:pPr>
              <a:lnSpc>
                <a:spcPts val="5187"/>
              </a:lnSpc>
            </a:pPr>
            <a:r>
              <a:rPr lang="en-US" sz="3705" b="1" dirty="0">
                <a:solidFill>
                  <a:srgbClr val="FFFFFF"/>
                </a:solidFill>
                <a:latin typeface="League Spartan Italics"/>
                <a:hlinkClick r:id="rId6" action="ppaction://hlinksldjump"/>
              </a:rPr>
              <a:t>chapter</a:t>
            </a:r>
            <a:endParaRPr lang="en-US" sz="3705" b="1" dirty="0">
              <a:solidFill>
                <a:srgbClr val="FFFFFF"/>
              </a:solidFill>
              <a:latin typeface="League Spartan Italics"/>
            </a:endParaRPr>
          </a:p>
        </p:txBody>
      </p:sp>
      <p:sp>
        <p:nvSpPr>
          <p:cNvPr id="10" name="TextBox 10"/>
          <p:cNvSpPr txBox="1"/>
          <p:nvPr/>
        </p:nvSpPr>
        <p:spPr>
          <a:xfrm>
            <a:off x="1028700" y="4802113"/>
            <a:ext cx="6092581" cy="1231106"/>
          </a:xfrm>
          <a:prstGeom prst="rect">
            <a:avLst/>
          </a:prstGeom>
        </p:spPr>
        <p:txBody>
          <a:bodyPr lIns="0" tIns="0" rIns="0" bIns="0" rtlCol="0" anchor="t">
            <a:spAutoFit/>
          </a:bodyPr>
          <a:lstStyle/>
          <a:p>
            <a:pPr>
              <a:lnSpc>
                <a:spcPts val="3176"/>
              </a:lnSpc>
            </a:pPr>
            <a:r>
              <a:rPr lang="en-US" sz="2268" b="1" dirty="0">
                <a:solidFill>
                  <a:srgbClr val="004AAD"/>
                </a:solidFill>
                <a:latin typeface="League Spartan Italics"/>
              </a:rPr>
              <a:t>Arrange the following statements in </a:t>
            </a:r>
          </a:p>
          <a:p>
            <a:pPr>
              <a:lnSpc>
                <a:spcPts val="3176"/>
              </a:lnSpc>
            </a:pPr>
            <a:r>
              <a:rPr lang="en-US" sz="2268" b="1" dirty="0">
                <a:solidFill>
                  <a:srgbClr val="004AAD"/>
                </a:solidFill>
                <a:latin typeface="League Spartan Italics"/>
              </a:rPr>
              <a:t>order according to how likely they are </a:t>
            </a:r>
          </a:p>
          <a:p>
            <a:pPr>
              <a:lnSpc>
                <a:spcPts val="3176"/>
              </a:lnSpc>
            </a:pPr>
            <a:r>
              <a:rPr lang="en-US" sz="2268" b="1" dirty="0">
                <a:solidFill>
                  <a:srgbClr val="004AAD"/>
                </a:solidFill>
                <a:latin typeface="League Spartan Italics"/>
              </a:rPr>
              <a:t>(1.: most likely, … , 4.: least likely).</a:t>
            </a:r>
          </a:p>
        </p:txBody>
      </p:sp>
      <p:sp>
        <p:nvSpPr>
          <p:cNvPr id="11"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7" action="ppaction://hlinksldjump"/>
              </a:rPr>
              <a:t>Home</a:t>
            </a:r>
            <a:endParaRPr lang="en-US" sz="4514" dirty="0">
              <a:solidFill>
                <a:srgbClr val="FFFFFF"/>
              </a:solidFill>
              <a:latin typeface="League Spartan Italics"/>
            </a:endParaRPr>
          </a:p>
        </p:txBody>
      </p:sp>
      <p:grpSp>
        <p:nvGrpSpPr>
          <p:cNvPr id="12" name="Group 12"/>
          <p:cNvGrpSpPr/>
          <p:nvPr/>
        </p:nvGrpSpPr>
        <p:grpSpPr>
          <a:xfrm rot="-5400000">
            <a:off x="7472782" y="4849738"/>
            <a:ext cx="392475" cy="39247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7472782" y="6416032"/>
            <a:ext cx="392475" cy="392475"/>
            <a:chOff x="0" y="0"/>
            <a:chExt cx="6350000" cy="6350000"/>
          </a:xfrm>
          <a:solidFill>
            <a:srgbClr val="FDC64C"/>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rot="-5400000">
            <a:off x="7472782" y="7260849"/>
            <a:ext cx="392475" cy="39247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8" name="Group 18"/>
          <p:cNvGrpSpPr/>
          <p:nvPr/>
        </p:nvGrpSpPr>
        <p:grpSpPr>
          <a:xfrm rot="-5400000">
            <a:off x="7472782" y="5634689"/>
            <a:ext cx="392475" cy="3924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0" name="TextBox 20"/>
          <p:cNvSpPr txBox="1"/>
          <p:nvPr/>
        </p:nvSpPr>
        <p:spPr>
          <a:xfrm>
            <a:off x="1028700" y="6154041"/>
            <a:ext cx="4179898" cy="897682"/>
          </a:xfrm>
          <a:prstGeom prst="rect">
            <a:avLst/>
          </a:prstGeom>
        </p:spPr>
        <p:txBody>
          <a:bodyPr lIns="0" tIns="0" rIns="0" bIns="0" rtlCol="0" anchor="t">
            <a:spAutoFit/>
          </a:bodyPr>
          <a:lstStyle/>
          <a:p>
            <a:pPr>
              <a:lnSpc>
                <a:spcPts val="3486"/>
              </a:lnSpc>
            </a:pPr>
            <a:r>
              <a:rPr lang="en-US" sz="2490" b="1" dirty="0">
                <a:solidFill>
                  <a:srgbClr val="C00000"/>
                </a:solidFill>
                <a:latin typeface="League Spartan Italics"/>
              </a:rPr>
              <a:t>Start by clicking on the most likely answer.</a:t>
            </a:r>
          </a:p>
        </p:txBody>
      </p:sp>
      <p:sp>
        <p:nvSpPr>
          <p:cNvPr id="21" name="TextBox 21"/>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2" name="TextBox 22"/>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9" action="ppaction://hlinksldjump"/>
              </a:rPr>
              <a:t>Brian </a:t>
            </a:r>
            <a:r>
              <a:rPr lang="en-US" sz="2490" b="1" dirty="0">
                <a:solidFill>
                  <a:srgbClr val="FFFFFF"/>
                </a:solidFill>
                <a:latin typeface="League Spartan Italics"/>
                <a:hlinkClick r:id="rId9" action="ppaction://hlinksldjump"/>
              </a:rPr>
              <a:t>is a doctor.</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3" name="TextBox 23"/>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0" action="ppaction://hlinksldjump"/>
              </a:rPr>
              <a:t>Brian </a:t>
            </a:r>
            <a:r>
              <a:rPr lang="en-US" sz="2490" b="1" dirty="0">
                <a:solidFill>
                  <a:srgbClr val="FFFFFF"/>
                </a:solidFill>
                <a:latin typeface="League Spartan Italics"/>
                <a:hlinkClick r:id="rId10" action="ppaction://hlinksldjump"/>
              </a:rPr>
              <a:t>is a veterinarian and an athlete.</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sp>
        <p:nvSpPr>
          <p:cNvPr id="24" name="TextBox 24"/>
          <p:cNvSpPr txBox="1"/>
          <p:nvPr/>
        </p:nvSpPr>
        <p:spPr>
          <a:xfrm>
            <a:off x="8033329" y="7252701"/>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11" action="ppaction://hlinksldjump"/>
              </a:rPr>
              <a:t>Brian </a:t>
            </a:r>
            <a:r>
              <a:rPr lang="en-US" sz="2490" b="1" dirty="0">
                <a:solidFill>
                  <a:srgbClr val="FFFFFF"/>
                </a:solidFill>
                <a:latin typeface="League Spartan Italics"/>
                <a:hlinkClick r:id="rId11" action="ppaction://hlinksldjump"/>
              </a:rPr>
              <a:t>is a veterinarian.</a:t>
            </a:r>
            <a:endParaRPr lang="en-US" sz="2490" b="1" dirty="0">
              <a:solidFill>
                <a:srgbClr val="FFFFFF"/>
              </a:solidFill>
              <a:latin typeface="League Spartan Italics"/>
            </a:endParaRPr>
          </a:p>
          <a:p>
            <a:pPr>
              <a:lnSpc>
                <a:spcPts val="3486"/>
              </a:lnSpc>
            </a:pPr>
            <a:endParaRPr lang="en-US" sz="2490" dirty="0">
              <a:solidFill>
                <a:srgbClr val="FFFFFF"/>
              </a:solidFill>
              <a:latin typeface="League Spartan Italics"/>
            </a:endParaRPr>
          </a:p>
        </p:txBody>
      </p: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53500"/>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lay 15"/>
          <p:cNvSpPr/>
          <p:nvPr/>
        </p:nvSpPr>
        <p:spPr>
          <a:xfrm rot="5400000">
            <a:off x="8367644" y="-2999140"/>
            <a:ext cx="5253123" cy="4752412"/>
          </a:xfrm>
          <a:prstGeom prst="flowChartDelay">
            <a:avLst/>
          </a:prstGeom>
          <a:solidFill>
            <a:srgbClr val="00C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48390" y="626815"/>
            <a:ext cx="5498154" cy="1231106"/>
          </a:xfrm>
          <a:prstGeom prst="rect">
            <a:avLst/>
          </a:prstGeom>
          <a:noFill/>
        </p:spPr>
        <p:txBody>
          <a:bodyPr wrap="square" lIns="0" tIns="0" rIns="0" bIns="0" rtlCol="0" anchor="t">
            <a:spAutoFit/>
          </a:bodyPr>
          <a:lstStyle/>
          <a:p>
            <a:pPr>
              <a:lnSpc>
                <a:spcPts val="9600"/>
              </a:lnSpc>
            </a:pPr>
            <a:r>
              <a:rPr lang="lv-LV" sz="8000" b="1" dirty="0" smtClean="0">
                <a:solidFill>
                  <a:srgbClr val="FDC64C"/>
                </a:solidFill>
                <a:latin typeface="+mj-lt"/>
              </a:rPr>
              <a:t>References</a:t>
            </a:r>
            <a:endParaRPr lang="en-US" sz="8000" b="1" dirty="0">
              <a:solidFill>
                <a:srgbClr val="FDC64C"/>
              </a:solidFill>
              <a:latin typeface="+mj-lt"/>
            </a:endParaRPr>
          </a:p>
        </p:txBody>
      </p:sp>
      <p:sp>
        <p:nvSpPr>
          <p:cNvPr id="3" name="TextBox 3"/>
          <p:cNvSpPr txBox="1"/>
          <p:nvPr/>
        </p:nvSpPr>
        <p:spPr>
          <a:xfrm>
            <a:off x="914400" y="2021229"/>
            <a:ext cx="17196552" cy="8617744"/>
          </a:xfrm>
          <a:prstGeom prst="rect">
            <a:avLst/>
          </a:prstGeom>
        </p:spPr>
        <p:txBody>
          <a:bodyPr wrap="square" lIns="0" tIns="0" rIns="0" bIns="0" rtlCol="0" anchor="t">
            <a:spAutoFit/>
          </a:bodyPr>
          <a:lstStyle/>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2</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Lack, C. W., &amp; Rousseau, J. (2016). Critical Thinking, Science, and Pseudoscience : Why We Can't Trust Our Brains.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3</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Markovits</a:t>
            </a:r>
            <a:r>
              <a:rPr lang="en-US" sz="2800" spc="13" dirty="0">
                <a:solidFill>
                  <a:srgbClr val="111B1E"/>
                </a:solidFill>
                <a:latin typeface="Open Sauce SemiBold" panose="020B0604020202020204" charset="0"/>
              </a:rPr>
              <a:t>, H. (2014). Development and necessary norms of reasoning. Frontiers in Psychology, 488(5). doi:10.3389/fpsyg.2014.00488.</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4</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Pavlovskis</a:t>
            </a:r>
            <a:r>
              <a:rPr lang="en-US" sz="2800" spc="13" dirty="0">
                <a:solidFill>
                  <a:srgbClr val="111B1E"/>
                </a:solidFill>
                <a:latin typeface="Open Sauce SemiBold" panose="020B0604020202020204" charset="0"/>
              </a:rPr>
              <a:t>, E. (2021). Changes in Students' Beliefs About Pseudoscientific Theories in the University Studies Process. Master Thesis, University of Latvia, 2021. https://</a:t>
            </a:r>
            <a:r>
              <a:rPr lang="en-US" sz="2800" spc="13" dirty="0" smtClean="0">
                <a:solidFill>
                  <a:srgbClr val="111B1E"/>
                </a:solidFill>
                <a:latin typeface="Open Sauce SemiBold" panose="020B0604020202020204" charset="0"/>
              </a:rPr>
              <a:t>dspace.lu.lv/dspace/handle/7/53965</a:t>
            </a:r>
            <a:endParaRPr lang="lv-LV" sz="2800" spc="13" dirty="0" smtClean="0">
              <a:solidFill>
                <a:srgbClr val="111B1E"/>
              </a:solidFill>
              <a:latin typeface="Open Sauce SemiBold" panose="020B0604020202020204" charset="0"/>
            </a:endParaRP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5</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Schulz, K. (2011, mar). On being wrong. Retrieved from TED.com: https://www.ted.com/talks/kathryn_schulz_on_being_wrong#t-169231</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6</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Shermer</a:t>
            </a:r>
            <a:r>
              <a:rPr lang="en-US" sz="2800" spc="13" dirty="0">
                <a:solidFill>
                  <a:srgbClr val="111B1E"/>
                </a:solidFill>
                <a:latin typeface="Open Sauce SemiBold" panose="020B0604020202020204" charset="0"/>
              </a:rPr>
              <a:t>, M. (2006). Why People Believe Weird Things. TED talk 2006. https://www.ted.com/talks/michael_shermer_why_people_believe_weird_things</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7</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Simelela</a:t>
            </a:r>
            <a:r>
              <a:rPr lang="en-US" sz="2800" spc="13" dirty="0">
                <a:solidFill>
                  <a:srgbClr val="111B1E"/>
                </a:solidFill>
                <a:latin typeface="Open Sauce SemiBold" panose="020B0604020202020204" charset="0"/>
              </a:rPr>
              <a:t>, N., Venter, W., Pillay, J., &amp; Barron, P. (2015). A Political and Social History of HIV in South Africa. Current HIV/AIDS Reports, 12, 256-261. doi:10.1007/s11904-015- 0259-7.</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8</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Smith, P. C., &amp; Vasquez, K. (2008). Teaching critical thinking about difficult topics. In D. S. Dunn, J. S. </a:t>
            </a:r>
            <a:r>
              <a:rPr lang="en-US" sz="2800" spc="13" dirty="0" err="1">
                <a:solidFill>
                  <a:srgbClr val="111B1E"/>
                </a:solidFill>
                <a:latin typeface="Open Sauce SemiBold" panose="020B0604020202020204" charset="0"/>
              </a:rPr>
              <a:t>Halonen</a:t>
            </a:r>
            <a:r>
              <a:rPr lang="en-US" sz="2800" spc="13" dirty="0">
                <a:solidFill>
                  <a:srgbClr val="111B1E"/>
                </a:solidFill>
                <a:latin typeface="Open Sauce SemiBold" panose="020B0604020202020204" charset="0"/>
              </a:rPr>
              <a:t>, &amp; R. A. Smith (Eds.), Teaching Critical Thinking in Psychology : A Handbook of Best Practices (pp. 211-221). ProQuest </a:t>
            </a:r>
            <a:r>
              <a:rPr lang="en-US" sz="2800" spc="13" dirty="0" err="1">
                <a:solidFill>
                  <a:srgbClr val="111B1E"/>
                </a:solidFill>
                <a:latin typeface="Open Sauce SemiBold" panose="020B0604020202020204" charset="0"/>
              </a:rPr>
              <a:t>Ebook</a:t>
            </a:r>
            <a:r>
              <a:rPr lang="en-US" sz="2800" spc="13" dirty="0">
                <a:solidFill>
                  <a:srgbClr val="111B1E"/>
                </a:solidFill>
                <a:latin typeface="Open Sauce SemiBold" panose="020B0604020202020204" charset="0"/>
              </a:rPr>
              <a:t> Central https://ebookcentral.proquest.com.</a:t>
            </a:r>
          </a:p>
          <a:p>
            <a:r>
              <a:rPr lang="en-US" sz="2800" spc="13" dirty="0" smtClean="0">
                <a:solidFill>
                  <a:srgbClr val="111B1E"/>
                </a:solidFill>
                <a:latin typeface="Open Sauce SemiBold" panose="020B0604020202020204" charset="0"/>
              </a:rPr>
              <a:t>1</a:t>
            </a:r>
            <a:r>
              <a:rPr lang="lv-LV" sz="2800" spc="13" dirty="0" smtClean="0">
                <a:solidFill>
                  <a:srgbClr val="111B1E"/>
                </a:solidFill>
                <a:latin typeface="Open Sauce SemiBold" panose="020B0604020202020204" charset="0"/>
              </a:rPr>
              <a:t>9</a:t>
            </a:r>
            <a:r>
              <a:rPr lang="en-US" sz="2800" spc="13" dirty="0" smtClean="0">
                <a:solidFill>
                  <a:srgbClr val="111B1E"/>
                </a:solidFill>
                <a:latin typeface="Open Sauce SemiBold" panose="020B0604020202020204" charset="0"/>
              </a:rPr>
              <a:t>.</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Tsikata</a:t>
            </a:r>
            <a:r>
              <a:rPr lang="en-US" sz="2800" spc="13" dirty="0">
                <a:solidFill>
                  <a:srgbClr val="111B1E"/>
                </a:solidFill>
                <a:latin typeface="Open Sauce SemiBold" panose="020B0604020202020204" charset="0"/>
              </a:rPr>
              <a:t>, P. Y., </a:t>
            </a:r>
            <a:r>
              <a:rPr lang="en-US" sz="2800" spc="13" dirty="0" err="1">
                <a:solidFill>
                  <a:srgbClr val="111B1E"/>
                </a:solidFill>
                <a:latin typeface="Open Sauce SemiBold" panose="020B0604020202020204" charset="0"/>
              </a:rPr>
              <a:t>Pindi</a:t>
            </a:r>
            <a:r>
              <a:rPr lang="en-US" sz="2800" spc="13" dirty="0">
                <a:solidFill>
                  <a:srgbClr val="111B1E"/>
                </a:solidFill>
                <a:latin typeface="Open Sauce SemiBold" panose="020B0604020202020204" charset="0"/>
              </a:rPr>
              <a:t>, G. N., &amp; </a:t>
            </a:r>
            <a:r>
              <a:rPr lang="en-US" sz="2800" spc="13" dirty="0" err="1">
                <a:solidFill>
                  <a:srgbClr val="111B1E"/>
                </a:solidFill>
                <a:latin typeface="Open Sauce SemiBold" panose="020B0604020202020204" charset="0"/>
              </a:rPr>
              <a:t>Anaele</a:t>
            </a:r>
            <a:r>
              <a:rPr lang="en-US" sz="2800" spc="13" dirty="0">
                <a:solidFill>
                  <a:srgbClr val="111B1E"/>
                </a:solidFill>
                <a:latin typeface="Open Sauce SemiBold" panose="020B0604020202020204" charset="0"/>
              </a:rPr>
              <a:t>, A. (2016). The frozen rhetoric of AIDS denialism and the flourishing claims of a cure: A Comparative analysis of Thabo Mbeki and </a:t>
            </a:r>
            <a:r>
              <a:rPr lang="en-US" sz="2800" spc="13" dirty="0" err="1">
                <a:solidFill>
                  <a:srgbClr val="111B1E"/>
                </a:solidFill>
                <a:latin typeface="Open Sauce SemiBold" panose="020B0604020202020204" charset="0"/>
              </a:rPr>
              <a:t>Yahya</a:t>
            </a:r>
            <a:r>
              <a:rPr lang="en-US" sz="2800" spc="13" dirty="0">
                <a:solidFill>
                  <a:srgbClr val="111B1E"/>
                </a:solidFill>
                <a:latin typeface="Open Sauce SemiBold" panose="020B0604020202020204" charset="0"/>
              </a:rPr>
              <a:t> </a:t>
            </a:r>
            <a:r>
              <a:rPr lang="en-US" sz="2800" spc="13" dirty="0" err="1">
                <a:solidFill>
                  <a:srgbClr val="111B1E"/>
                </a:solidFill>
                <a:latin typeface="Open Sauce SemiBold" panose="020B0604020202020204" charset="0"/>
              </a:rPr>
              <a:t>Jammeh‟s</a:t>
            </a:r>
            <a:r>
              <a:rPr lang="en-US" sz="2800" spc="13" dirty="0">
                <a:solidFill>
                  <a:srgbClr val="111B1E"/>
                </a:solidFill>
                <a:latin typeface="Open Sauce SemiBold" panose="020B0604020202020204" charset="0"/>
              </a:rPr>
              <a:t> rhetoric. </a:t>
            </a:r>
            <a:r>
              <a:rPr lang="en-US" sz="2800" spc="13" dirty="0" err="1">
                <a:solidFill>
                  <a:srgbClr val="111B1E"/>
                </a:solidFill>
                <a:latin typeface="Open Sauce SemiBold" panose="020B0604020202020204" charset="0"/>
              </a:rPr>
              <a:t>Communicatio</a:t>
            </a:r>
            <a:r>
              <a:rPr lang="en-US" sz="2800" spc="13" dirty="0">
                <a:solidFill>
                  <a:srgbClr val="111B1E"/>
                </a:solidFill>
                <a:latin typeface="Open Sauce SemiBold" panose="020B0604020202020204" charset="0"/>
              </a:rPr>
              <a:t>, 42(3), 378-397. doi:10.1080/02500167.2016.1209535.</a:t>
            </a:r>
          </a:p>
          <a:p>
            <a:endParaRPr lang="en-US" sz="2800" spc="32" dirty="0">
              <a:solidFill>
                <a:srgbClr val="111B1E"/>
              </a:solidFill>
              <a:latin typeface="Open Sauce SemiBold" panose="020B0604020202020204" charset="0"/>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6200000">
            <a:off x="15011400" y="-17601"/>
            <a:ext cx="1584820" cy="1584820"/>
          </a:xfrm>
          <a:prstGeom prst="rect">
            <a:avLst/>
          </a:prstGeom>
        </p:spPr>
      </p:pic>
      <p:grpSp>
        <p:nvGrpSpPr>
          <p:cNvPr id="5" name="Group 5"/>
          <p:cNvGrpSpPr/>
          <p:nvPr/>
        </p:nvGrpSpPr>
        <p:grpSpPr>
          <a:xfrm rot="-10800000">
            <a:off x="16596222" y="0"/>
            <a:ext cx="1691778" cy="1562100"/>
            <a:chOff x="0" y="0"/>
            <a:chExt cx="436812" cy="436339"/>
          </a:xfrm>
          <a:solidFill>
            <a:srgbClr val="00C2CB"/>
          </a:solidFill>
        </p:grpSpPr>
        <p:sp>
          <p:nvSpPr>
            <p:cNvPr id="6" name="Freeform 6"/>
            <p:cNvSpPr/>
            <p:nvPr/>
          </p:nvSpPr>
          <p:spPr>
            <a:xfrm>
              <a:off x="0" y="0"/>
              <a:ext cx="436812" cy="436339"/>
            </a:xfrm>
            <a:custGeom>
              <a:avLst/>
              <a:gdLst/>
              <a:ahLst/>
              <a:cxnLst/>
              <a:rect l="l" t="t" r="r" b="b"/>
              <a:pathLst>
                <a:path w="436812" h="436339">
                  <a:moveTo>
                    <a:pt x="0" y="0"/>
                  </a:moveTo>
                  <a:lnTo>
                    <a:pt x="436812" y="0"/>
                  </a:lnTo>
                  <a:lnTo>
                    <a:pt x="436812" y="436339"/>
                  </a:lnTo>
                  <a:lnTo>
                    <a:pt x="0" y="436339"/>
                  </a:lnTo>
                  <a:close/>
                </a:path>
              </a:pathLst>
            </a:custGeom>
            <a:grpFill/>
          </p:spPr>
        </p:sp>
      </p:grpSp>
      <p:grpSp>
        <p:nvGrpSpPr>
          <p:cNvPr id="9" name="Group 9"/>
          <p:cNvGrpSpPr/>
          <p:nvPr/>
        </p:nvGrpSpPr>
        <p:grpSpPr>
          <a:xfrm rot="-10800000">
            <a:off x="16992038" y="330977"/>
            <a:ext cx="900145" cy="9001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4" name="TextBox 14"/>
          <p:cNvSpPr txBox="1"/>
          <p:nvPr/>
        </p:nvSpPr>
        <p:spPr>
          <a:xfrm>
            <a:off x="9817982" y="324340"/>
            <a:ext cx="2352445" cy="939488"/>
          </a:xfrm>
          <a:prstGeom prst="rect">
            <a:avLst/>
          </a:prstGeom>
        </p:spPr>
        <p:txBody>
          <a:bodyPr wrap="square" lIns="0" tIns="0" rIns="0" bIns="0" rtlCol="0" anchor="t">
            <a:spAutoFit/>
          </a:bodyPr>
          <a:lstStyle/>
          <a:p>
            <a:pPr algn="ctr">
              <a:lnSpc>
                <a:spcPts val="7781"/>
              </a:lnSpc>
            </a:pPr>
            <a:r>
              <a:rPr lang="en-US" sz="6484" b="1" dirty="0">
                <a:solidFill>
                  <a:srgbClr val="FFFFFF"/>
                </a:solidFill>
                <a:latin typeface="+mj-lt"/>
                <a:hlinkClick r:id="rId11" action="ppaction://hlinksldjump"/>
              </a:rPr>
              <a:t>Home</a:t>
            </a:r>
            <a:endParaRPr lang="en-US" sz="6484" b="1" dirty="0">
              <a:solidFill>
                <a:srgbClr val="FFFFFF"/>
              </a:solidFill>
              <a:latin typeface="+mj-lt"/>
            </a:endParaRPr>
          </a:p>
        </p:txBody>
      </p:sp>
    </p:spTree>
    <p:extLst>
      <p:ext uri="{BB962C8B-B14F-4D97-AF65-F5344CB8AC3E}">
        <p14:creationId xmlns:p14="http://schemas.microsoft.com/office/powerpoint/2010/main" val="319551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t>
            </a:r>
            <a:r>
              <a:rPr lang="en-US" sz="2490" b="1" dirty="0" smtClean="0">
                <a:solidFill>
                  <a:srgbClr val="FFFFFF"/>
                </a:solidFill>
                <a:latin typeface="League Spartan Italics"/>
                <a:hlinkClick r:id="rId6" action="ppaction://hlinksldjump"/>
              </a:rPr>
              <a:t>a</a:t>
            </a:r>
            <a:r>
              <a:rPr lang="lv-LV" sz="2490" b="1" dirty="0" smtClean="0">
                <a:solidFill>
                  <a:srgbClr val="FFFFFF"/>
                </a:solidFill>
                <a:latin typeface="League Spartan Italics"/>
                <a:hlinkClick r:id="rId6" action="ppaction://hlinksldjump"/>
              </a:rPr>
              <a:t>n</a:t>
            </a:r>
            <a:r>
              <a:rPr lang="en-US" sz="2490" b="1" dirty="0" smtClean="0">
                <a:solidFill>
                  <a:srgbClr val="FFFFFF"/>
                </a:solidFill>
                <a:latin typeface="League Spartan Italics"/>
                <a:hlinkClick r:id="rId6" action="ppaction://hlinksldjump"/>
              </a:rPr>
              <a:t> </a:t>
            </a:r>
            <a:r>
              <a:rPr lang="en-US" sz="2490" b="1" dirty="0">
                <a:solidFill>
                  <a:srgbClr val="FFFFFF"/>
                </a:solidFill>
                <a:latin typeface="League Spartan Italics"/>
                <a:hlinkClick r:id="rId6" action="ppaction://hlinksldjump"/>
              </a:rPr>
              <a:t>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2"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6" action="ppaction://hlinksldjump"/>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hlinkClick r:id="rId7" action="ppaction://hlinksldjump"/>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 and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6416032"/>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5"/>
          <p:cNvGrpSpPr/>
          <p:nvPr/>
        </p:nvGrpSpPr>
        <p:grpSpPr>
          <a:xfrm rot="-5400000">
            <a:off x="7472782" y="5634689"/>
            <a:ext cx="392475" cy="392475"/>
            <a:chOff x="0" y="0"/>
            <a:chExt cx="6350000" cy="6350000"/>
          </a:xfrm>
          <a:solidFill>
            <a:srgbClr val="FDC64C"/>
          </a:solidFill>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7" name="TextBox 17"/>
          <p:cNvSpPr txBox="1"/>
          <p:nvPr/>
        </p:nvSpPr>
        <p:spPr>
          <a:xfrm>
            <a:off x="1028700" y="4806090"/>
            <a:ext cx="5226138" cy="108390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second most likely answer.</a:t>
            </a:r>
          </a:p>
        </p:txBody>
      </p:sp>
      <p:sp>
        <p:nvSpPr>
          <p:cNvPr id="18" name="TextBox 18"/>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9" name="TextBox 19"/>
          <p:cNvSpPr txBox="1"/>
          <p:nvPr/>
        </p:nvSpPr>
        <p:spPr>
          <a:xfrm>
            <a:off x="8033329" y="560056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20" name="TextBox 20"/>
          <p:cNvSpPr txBox="1"/>
          <p:nvPr/>
        </p:nvSpPr>
        <p:spPr>
          <a:xfrm>
            <a:off x="8033329" y="6381908"/>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8" action="ppaction://hlinksldjump"/>
              </a:rPr>
              <a:t>Brian </a:t>
            </a:r>
            <a:r>
              <a:rPr lang="en-US" sz="2490" b="1" dirty="0">
                <a:solidFill>
                  <a:srgbClr val="FFFFFF"/>
                </a:solidFill>
                <a:latin typeface="League Spartan Italics"/>
                <a:hlinkClick r:id="rId8"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22"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10" action="ppaction://hlinksldjump"/>
              </a:rPr>
              <a:t>Home</a:t>
            </a:r>
            <a:endParaRPr lang="en-US" sz="4514" dirty="0">
              <a:solidFill>
                <a:srgbClr val="FFFFFF"/>
              </a:solidFill>
              <a:latin typeface="League Spartan Italics"/>
            </a:endParaRPr>
          </a:p>
        </p:txBody>
      </p:sp>
      <p:sp>
        <p:nvSpPr>
          <p:cNvPr id="23"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1" action="ppaction://hlinksldjump"/>
              </a:rPr>
              <a:t>Beginning </a:t>
            </a:r>
          </a:p>
          <a:p>
            <a:pPr>
              <a:lnSpc>
                <a:spcPts val="5187"/>
              </a:lnSpc>
            </a:pPr>
            <a:r>
              <a:rPr lang="en-US" sz="3705" b="1" dirty="0">
                <a:solidFill>
                  <a:srgbClr val="FFFFFF"/>
                </a:solidFill>
                <a:latin typeface="League Spartan Italics"/>
                <a:hlinkClick r:id="rId11" action="ppaction://hlinksldjump"/>
              </a:rPr>
              <a:t>of the </a:t>
            </a:r>
          </a:p>
          <a:p>
            <a:pPr>
              <a:lnSpc>
                <a:spcPts val="5187"/>
              </a:lnSpc>
            </a:pPr>
            <a:r>
              <a:rPr lang="en-US" sz="3705" b="1" dirty="0">
                <a:solidFill>
                  <a:srgbClr val="FFFFFF"/>
                </a:solidFill>
                <a:latin typeface="League Spartan Italics"/>
                <a:hlinkClick r:id="rId11"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smtClean="0">
                <a:solidFill>
                  <a:srgbClr val="FFFFFF"/>
                </a:solidFill>
                <a:latin typeface="League Spartan Italics"/>
              </a:rPr>
              <a:t> </a:t>
            </a:r>
            <a:r>
              <a:rPr lang="en-US" sz="2490" b="1" dirty="0" smtClean="0">
                <a:solidFill>
                  <a:srgbClr val="FFFFFF"/>
                </a:solidFill>
                <a:latin typeface="League Spartan Italics"/>
                <a:hlinkClick r:id="rId6" action="ppaction://hlinksldjump"/>
              </a:rPr>
              <a:t>Brian 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veterinarian.</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an athlete.</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p:cNvSpPr txBox="1"/>
          <p:nvPr/>
        </p:nvSpPr>
        <p:spPr>
          <a:xfrm>
            <a:off x="1028700" y="1019175"/>
            <a:ext cx="9295085" cy="1982561"/>
          </a:xfrm>
          <a:prstGeom prst="rect">
            <a:avLst/>
          </a:prstGeom>
        </p:spPr>
        <p:txBody>
          <a:bodyPr lIns="0" tIns="0" rIns="0" bIns="0" rtlCol="0" anchor="t">
            <a:spAutoFit/>
          </a:bodyPr>
          <a:lstStyle/>
          <a:p>
            <a:pPr>
              <a:lnSpc>
                <a:spcPts val="7800"/>
              </a:lnSpc>
            </a:pPr>
            <a:r>
              <a:rPr lang="en-US" sz="6500" b="1" dirty="0">
                <a:solidFill>
                  <a:srgbClr val="111B1E"/>
                </a:solidFill>
                <a:latin typeface="+mj-lt"/>
              </a:rPr>
              <a:t>Introduction</a:t>
            </a:r>
            <a:r>
              <a:rPr lang="en-US" sz="6500" dirty="0">
                <a:solidFill>
                  <a:srgbClr val="111B1E"/>
                </a:solidFill>
                <a:latin typeface="League Spartan Italics"/>
              </a:rPr>
              <a:t>.</a:t>
            </a:r>
          </a:p>
          <a:p>
            <a:pPr>
              <a:lnSpc>
                <a:spcPts val="7800"/>
              </a:lnSpc>
            </a:pPr>
            <a:endParaRPr lang="en-US" sz="6500" dirty="0">
              <a:solidFill>
                <a:srgbClr val="111B1E"/>
              </a:solidFill>
              <a:latin typeface="League Spartan Italics"/>
            </a:endParaRPr>
          </a:p>
        </p:txBody>
      </p:sp>
      <p:sp>
        <p:nvSpPr>
          <p:cNvPr id="14" name="TextBox 6"/>
          <p:cNvSpPr txBox="1"/>
          <p:nvPr/>
        </p:nvSpPr>
        <p:spPr>
          <a:xfrm>
            <a:off x="1028700" y="2044424"/>
            <a:ext cx="9295085" cy="1231106"/>
          </a:xfrm>
          <a:prstGeom prst="rect">
            <a:avLst/>
          </a:prstGeom>
        </p:spPr>
        <p:txBody>
          <a:bodyPr lIns="0" tIns="0" rIns="0" bIns="0" rtlCol="0" anchor="t">
            <a:spAutoFit/>
          </a:bodyPr>
          <a:lstStyle/>
          <a:p>
            <a:pPr>
              <a:lnSpc>
                <a:spcPts val="4800"/>
              </a:lnSpc>
            </a:pPr>
            <a:r>
              <a:rPr lang="en-US" sz="4000" b="1" dirty="0">
                <a:solidFill>
                  <a:srgbClr val="111B1E"/>
                </a:solidFill>
                <a:latin typeface="Open Sauce SemiBold" panose="020B0604020202020204" charset="0"/>
                <a:ea typeface="Arimo" panose="020B0604020202020204" charset="0"/>
                <a:cs typeface="Arimo" panose="020B0604020202020204" charset="0"/>
              </a:rPr>
              <a:t>Thinking</a:t>
            </a:r>
            <a:r>
              <a:rPr lang="en-US" sz="4000" b="1" dirty="0">
                <a:solidFill>
                  <a:srgbClr val="111B1E"/>
                </a:solidFill>
                <a:latin typeface="Open Sauce SemiBold" panose="020B0604020202020204" charset="0"/>
              </a:rPr>
              <a:t> and science</a:t>
            </a:r>
            <a:r>
              <a:rPr lang="en-US" sz="4000" b="1" dirty="0" smtClean="0">
                <a:solidFill>
                  <a:srgbClr val="111B1E"/>
                </a:solidFill>
                <a:latin typeface="Open Sauce SemiBold" panose="020B0604020202020204" charset="0"/>
              </a:rPr>
              <a:t>.</a:t>
            </a:r>
            <a:r>
              <a:rPr lang="lv-LV" sz="4000" b="1" dirty="0" smtClean="0">
                <a:solidFill>
                  <a:srgbClr val="111B1E"/>
                </a:solidFill>
                <a:latin typeface="Open Sauce SemiBold" panose="020B0604020202020204" charset="0"/>
              </a:rPr>
              <a:t> 1/5</a:t>
            </a:r>
            <a:endParaRPr lang="en-US" sz="4000" b="1" dirty="0">
              <a:solidFill>
                <a:srgbClr val="111B1E"/>
              </a:solidFill>
              <a:latin typeface="Open Sauce SemiBold" panose="020B0604020202020204" charset="0"/>
            </a:endParaRPr>
          </a:p>
          <a:p>
            <a:pPr>
              <a:lnSpc>
                <a:spcPts val="4800"/>
              </a:lnSpc>
            </a:pPr>
            <a:endParaRPr lang="en-US" sz="4000" dirty="0">
              <a:solidFill>
                <a:srgbClr val="111B1E"/>
              </a:solidFill>
              <a:latin typeface="Open Sauce SemiBold" panose="020B0604020202020204" charset="0"/>
            </a:endParaRPr>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4"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4" action="ppaction://hlinksldjump"/>
              </a:rPr>
              <a:t>Home</a:t>
            </a:r>
            <a:endParaRPr lang="en-US" sz="6484" b="1" dirty="0">
              <a:solidFill>
                <a:srgbClr val="FFFFFF"/>
              </a:solidFill>
              <a:latin typeface="+mj-lt"/>
            </a:endParaRPr>
          </a:p>
        </p:txBody>
      </p:sp>
      <p:sp>
        <p:nvSpPr>
          <p:cNvPr id="5" name="TextBox 5"/>
          <p:cNvSpPr txBox="1"/>
          <p:nvPr/>
        </p:nvSpPr>
        <p:spPr>
          <a:xfrm>
            <a:off x="1028700" y="3001736"/>
            <a:ext cx="15951884" cy="4488408"/>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By navigating and performing STEM (science, technology, engineering and math) related activities or any other science based activity, every student and professional is meant to subscribe somehow under the first letter of this abbreviation, the capital “S”. S stands for science. The basis of science is the scientific way of thinking and cooperating in the way that promotes scientific thought. Our brain, and cognitive abilities associated with it, is our main instrument for success or … failure. </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sp>
        <p:nvSpPr>
          <p:cNvPr id="1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5" name="TextBox 13"/>
          <p:cNvSpPr txBox="1"/>
          <p:nvPr/>
        </p:nvSpPr>
        <p:spPr>
          <a:xfrm>
            <a:off x="1028700" y="910275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3264128"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022872"/>
            <a:ext cx="3264128" cy="326412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8" name="TextBox 8"/>
          <p:cNvSpPr txBox="1"/>
          <p:nvPr/>
        </p:nvSpPr>
        <p:spPr>
          <a:xfrm>
            <a:off x="1028700" y="952500"/>
            <a:ext cx="11179833" cy="3590727"/>
          </a:xfrm>
          <a:prstGeom prst="rect">
            <a:avLst/>
          </a:prstGeom>
        </p:spPr>
        <p:txBody>
          <a:bodyPr lIns="0" tIns="0" rIns="0" bIns="0" rtlCol="0" anchor="t">
            <a:spAutoFit/>
          </a:bodyPr>
          <a:lstStyle/>
          <a:p>
            <a:pPr>
              <a:lnSpc>
                <a:spcPts val="5594"/>
              </a:lnSpc>
            </a:pPr>
            <a:r>
              <a:rPr lang="lv-LV" sz="3995" b="1" dirty="0" smtClean="0">
                <a:solidFill>
                  <a:srgbClr val="FFFFFF"/>
                </a:solidFill>
                <a:latin typeface="League Spartan Italics"/>
              </a:rPr>
              <a:t>Brian</a:t>
            </a:r>
            <a:r>
              <a:rPr lang="en-US" sz="3995" b="1" dirty="0" smtClean="0">
                <a:solidFill>
                  <a:srgbClr val="FFFFFF"/>
                </a:solidFill>
                <a:latin typeface="League Spartan Italics"/>
              </a:rPr>
              <a:t> </a:t>
            </a:r>
            <a:r>
              <a:rPr lang="en-US" sz="3995" b="1" dirty="0">
                <a:solidFill>
                  <a:srgbClr val="FFFFFF"/>
                </a:solidFill>
                <a:latin typeface="League Spartan Italics"/>
              </a:rPr>
              <a:t>has an office in the city. He has loved animals since he was a kid. He does his work on alive species. He sometimes needs to work in emergency situations.</a:t>
            </a:r>
          </a:p>
          <a:p>
            <a:pPr>
              <a:lnSpc>
                <a:spcPts val="5594"/>
              </a:lnSpc>
            </a:pPr>
            <a:endParaRPr lang="en-US" sz="3995" b="1" dirty="0">
              <a:solidFill>
                <a:srgbClr val="FFFFFF"/>
              </a:solidFill>
              <a:latin typeface="League Spartan Italics"/>
            </a:endParaRPr>
          </a:p>
        </p:txBody>
      </p:sp>
      <p:grpSp>
        <p:nvGrpSpPr>
          <p:cNvPr id="11" name="Group 11"/>
          <p:cNvGrpSpPr/>
          <p:nvPr/>
        </p:nvGrpSpPr>
        <p:grpSpPr>
          <a:xfrm rot="-5400000">
            <a:off x="7472782" y="4849738"/>
            <a:ext cx="392475" cy="392475"/>
            <a:chOff x="0" y="0"/>
            <a:chExt cx="6350000" cy="6350000"/>
          </a:xfrm>
          <a:solidFill>
            <a:srgbClr val="FDC64C"/>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3" name="Group 13"/>
          <p:cNvGrpSpPr/>
          <p:nvPr/>
        </p:nvGrpSpPr>
        <p:grpSpPr>
          <a:xfrm rot="-5400000">
            <a:off x="7472782" y="5634689"/>
            <a:ext cx="392475" cy="392475"/>
            <a:chOff x="0" y="0"/>
            <a:chExt cx="6350000" cy="6350000"/>
          </a:xfrm>
          <a:solidFill>
            <a:srgbClr val="FDC64C"/>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5" name="TextBox 15"/>
          <p:cNvSpPr txBox="1"/>
          <p:nvPr/>
        </p:nvSpPr>
        <p:spPr>
          <a:xfrm>
            <a:off x="1028700" y="4806090"/>
            <a:ext cx="5226138" cy="1642566"/>
          </a:xfrm>
          <a:prstGeom prst="rect">
            <a:avLst/>
          </a:prstGeom>
        </p:spPr>
        <p:txBody>
          <a:bodyPr lIns="0" tIns="0" rIns="0" bIns="0" rtlCol="0" anchor="t">
            <a:spAutoFit/>
          </a:bodyPr>
          <a:lstStyle/>
          <a:p>
            <a:pPr>
              <a:lnSpc>
                <a:spcPts val="4359"/>
              </a:lnSpc>
            </a:pPr>
            <a:r>
              <a:rPr lang="en-US" sz="3113" b="1" dirty="0">
                <a:solidFill>
                  <a:srgbClr val="C00000"/>
                </a:solidFill>
                <a:latin typeface="League Spartan Italics"/>
              </a:rPr>
              <a:t>Now click on the third most likely answer and leave the fourth most likely answer.</a:t>
            </a:r>
          </a:p>
        </p:txBody>
      </p:sp>
      <p:sp>
        <p:nvSpPr>
          <p:cNvPr id="16" name="TextBox 16"/>
          <p:cNvSpPr txBox="1"/>
          <p:nvPr/>
        </p:nvSpPr>
        <p:spPr>
          <a:xfrm>
            <a:off x="8033329" y="4815615"/>
            <a:ext cx="7782248" cy="448841"/>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6" action="ppaction://hlinksldjump"/>
              </a:rPr>
              <a:t>Brian </a:t>
            </a:r>
            <a:r>
              <a:rPr lang="en-US" sz="2490" b="1" dirty="0">
                <a:solidFill>
                  <a:srgbClr val="FFFFFF"/>
                </a:solidFill>
                <a:latin typeface="League Spartan Italics"/>
                <a:hlinkClick r:id="rId6" action="ppaction://hlinksldjump"/>
              </a:rPr>
              <a:t>is a veterinarian.</a:t>
            </a:r>
            <a:endParaRPr lang="en-US" sz="2490" b="1" dirty="0">
              <a:solidFill>
                <a:srgbClr val="FFFFFF"/>
              </a:solidFill>
              <a:latin typeface="League Spartan Italics"/>
            </a:endParaRPr>
          </a:p>
        </p:txBody>
      </p:sp>
      <p:sp>
        <p:nvSpPr>
          <p:cNvPr id="17" name="TextBox 17"/>
          <p:cNvSpPr txBox="1"/>
          <p:nvPr/>
        </p:nvSpPr>
        <p:spPr>
          <a:xfrm>
            <a:off x="8033329" y="5636820"/>
            <a:ext cx="7782248" cy="897682"/>
          </a:xfrm>
          <a:prstGeom prst="rect">
            <a:avLst/>
          </a:prstGeom>
        </p:spPr>
        <p:txBody>
          <a:bodyPr lIns="0" tIns="0" rIns="0" bIns="0" rtlCol="0" anchor="t">
            <a:spAutoFit/>
          </a:bodyPr>
          <a:lstStyle/>
          <a:p>
            <a:pPr>
              <a:lnSpc>
                <a:spcPts val="3486"/>
              </a:lnSpc>
            </a:pPr>
            <a:r>
              <a:rPr lang="en-US" sz="2490" b="1" dirty="0">
                <a:solidFill>
                  <a:srgbClr val="FFFFFF"/>
                </a:solidFill>
                <a:latin typeface="League Spartan Italics"/>
              </a:rPr>
              <a:t> </a:t>
            </a:r>
            <a:r>
              <a:rPr lang="en-US" sz="2490" b="1" dirty="0" smtClean="0">
                <a:solidFill>
                  <a:srgbClr val="FFFFFF"/>
                </a:solidFill>
                <a:latin typeface="League Spartan Italics"/>
                <a:hlinkClick r:id="rId7" action="ppaction://hlinksldjump"/>
              </a:rPr>
              <a:t>Brian </a:t>
            </a:r>
            <a:r>
              <a:rPr lang="en-US" sz="2490" b="1" dirty="0">
                <a:solidFill>
                  <a:srgbClr val="FFFFFF"/>
                </a:solidFill>
                <a:latin typeface="League Spartan Italics"/>
                <a:hlinkClick r:id="rId7" action="ppaction://hlinksldjump"/>
              </a:rPr>
              <a:t>is a doctor.</a:t>
            </a:r>
            <a:endParaRPr lang="en-US" sz="2490" b="1" dirty="0">
              <a:solidFill>
                <a:srgbClr val="FFFFFF"/>
              </a:solidFill>
              <a:latin typeface="League Spartan Italics"/>
            </a:endParaRPr>
          </a:p>
          <a:p>
            <a:pPr>
              <a:lnSpc>
                <a:spcPts val="3486"/>
              </a:lnSpc>
            </a:pPr>
            <a:endParaRPr lang="en-US" sz="2490" b="1" dirty="0">
              <a:solidFill>
                <a:srgbClr val="FFFFFF"/>
              </a:solidFill>
              <a:latin typeface="League Spartan Italics"/>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008" r="48369"/>
          <a:stretch/>
        </p:blipFill>
        <p:spPr>
          <a:xfrm flipH="1">
            <a:off x="14367613" y="2642515"/>
            <a:ext cx="3920387" cy="7478786"/>
          </a:xfrm>
          <a:prstGeom prst="rect">
            <a:avLst/>
          </a:prstGeom>
        </p:spPr>
      </p:pic>
      <p:sp>
        <p:nvSpPr>
          <p:cNvPr id="19" name="TextBox 11"/>
          <p:cNvSpPr txBox="1"/>
          <p:nvPr/>
        </p:nvSpPr>
        <p:spPr>
          <a:xfrm>
            <a:off x="3349157" y="8985546"/>
            <a:ext cx="1726491" cy="696833"/>
          </a:xfrm>
          <a:prstGeom prst="rect">
            <a:avLst/>
          </a:prstGeom>
        </p:spPr>
        <p:txBody>
          <a:bodyPr lIns="0" tIns="0" rIns="0" bIns="0" rtlCol="0" anchor="t">
            <a:spAutoFit/>
          </a:bodyPr>
          <a:lstStyle/>
          <a:p>
            <a:pPr algn="ctr">
              <a:lnSpc>
                <a:spcPts val="5417"/>
              </a:lnSpc>
            </a:pPr>
            <a:r>
              <a:rPr lang="en-US" sz="4514" dirty="0">
                <a:solidFill>
                  <a:srgbClr val="FFFFFF"/>
                </a:solidFill>
                <a:latin typeface="League Spartan Italics"/>
                <a:hlinkClick r:id="rId9" action="ppaction://hlinksldjump"/>
              </a:rPr>
              <a:t>Home</a:t>
            </a:r>
            <a:endParaRPr lang="en-US" sz="4514" dirty="0">
              <a:solidFill>
                <a:srgbClr val="FFFFFF"/>
              </a:solidFill>
              <a:latin typeface="League Spartan Italics"/>
            </a:endParaRPr>
          </a:p>
        </p:txBody>
      </p:sp>
      <p:sp>
        <p:nvSpPr>
          <p:cNvPr id="20" name="TextBox 9"/>
          <p:cNvSpPr txBox="1"/>
          <p:nvPr/>
        </p:nvSpPr>
        <p:spPr>
          <a:xfrm>
            <a:off x="106041" y="8255549"/>
            <a:ext cx="3525875" cy="1938828"/>
          </a:xfrm>
          <a:prstGeom prst="rect">
            <a:avLst/>
          </a:prstGeom>
        </p:spPr>
        <p:txBody>
          <a:bodyPr lIns="0" tIns="0" rIns="0" bIns="0" rtlCol="0" anchor="t">
            <a:spAutoFit/>
          </a:bodyPr>
          <a:lstStyle/>
          <a:p>
            <a:pPr>
              <a:lnSpc>
                <a:spcPts val="5187"/>
              </a:lnSpc>
            </a:pPr>
            <a:r>
              <a:rPr lang="en-US" sz="3705" b="1" dirty="0">
                <a:solidFill>
                  <a:srgbClr val="FFFFFF"/>
                </a:solidFill>
                <a:latin typeface="League Spartan Italics"/>
                <a:hlinkClick r:id="rId10" action="ppaction://hlinksldjump"/>
              </a:rPr>
              <a:t>Beginning </a:t>
            </a:r>
          </a:p>
          <a:p>
            <a:pPr>
              <a:lnSpc>
                <a:spcPts val="5187"/>
              </a:lnSpc>
            </a:pPr>
            <a:r>
              <a:rPr lang="en-US" sz="3705" b="1" dirty="0">
                <a:solidFill>
                  <a:srgbClr val="FFFFFF"/>
                </a:solidFill>
                <a:latin typeface="League Spartan Italics"/>
                <a:hlinkClick r:id="rId10" action="ppaction://hlinksldjump"/>
              </a:rPr>
              <a:t>of the </a:t>
            </a:r>
          </a:p>
          <a:p>
            <a:pPr>
              <a:lnSpc>
                <a:spcPts val="5187"/>
              </a:lnSpc>
            </a:pPr>
            <a:r>
              <a:rPr lang="en-US" sz="3705" b="1" dirty="0">
                <a:solidFill>
                  <a:srgbClr val="FFFFFF"/>
                </a:solidFill>
                <a:latin typeface="League Spartan Italics"/>
                <a:hlinkClick r:id="rId10" action="ppaction://hlinksldjump"/>
              </a:rPr>
              <a:t>chapter</a:t>
            </a:r>
            <a:endParaRPr lang="en-US" sz="3705"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420149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9"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32"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5" action="ppaction://hlinksldjump"/>
              </a:rPr>
              <a:t>Good</a:t>
            </a:r>
            <a:endParaRPr lang="en-US" sz="3473" b="1" spc="486" dirty="0">
              <a:solidFill>
                <a:srgbClr val="FFFFFF"/>
              </a:solidFill>
              <a:latin typeface="Open Sauce SemiBold Bold"/>
            </a:endParaRPr>
          </a:p>
        </p:txBody>
      </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0"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Bad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39834"/>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18369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30357"/>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421482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153564"/>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1179833" cy="718145"/>
          </a:xfrm>
          <a:prstGeom prst="rect">
            <a:avLst/>
          </a:prstGeom>
        </p:spPr>
        <p:txBody>
          <a:bodyPr lIns="0" tIns="0" rIns="0" bIns="0" rtlCol="0" anchor="t">
            <a:spAutoFit/>
          </a:bodyPr>
          <a:lstStyle/>
          <a:p>
            <a:pPr>
              <a:lnSpc>
                <a:spcPts val="5594"/>
              </a:lnSpc>
            </a:pPr>
            <a:r>
              <a:rPr lang="en-US" sz="3995" b="1">
                <a:solidFill>
                  <a:srgbClr val="FFFFFF"/>
                </a:solidFill>
                <a:latin typeface="League Spartan Italics"/>
              </a:rPr>
              <a:t>The order of your answers was :</a:t>
            </a:r>
          </a:p>
        </p:txBody>
      </p:sp>
      <p:grpSp>
        <p:nvGrpSpPr>
          <p:cNvPr id="3" name="Group 3"/>
          <p:cNvGrpSpPr/>
          <p:nvPr/>
        </p:nvGrpSpPr>
        <p:grpSpPr>
          <a:xfrm rot="-5400000">
            <a:off x="1028700" y="2175829"/>
            <a:ext cx="517443" cy="5174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5" name="Group 5"/>
          <p:cNvGrpSpPr/>
          <p:nvPr/>
        </p:nvGrpSpPr>
        <p:grpSpPr>
          <a:xfrm rot="-5400000">
            <a:off x="1028700" y="4240843"/>
            <a:ext cx="517443" cy="51744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7" name="Group 7"/>
          <p:cNvGrpSpPr/>
          <p:nvPr/>
        </p:nvGrpSpPr>
        <p:grpSpPr>
          <a:xfrm rot="-5400000">
            <a:off x="1028700" y="5354657"/>
            <a:ext cx="517443" cy="51744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028700" y="3210714"/>
            <a:ext cx="517443" cy="5174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11" name="TextBox 11"/>
          <p:cNvSpPr txBox="1"/>
          <p:nvPr/>
        </p:nvSpPr>
        <p:spPr>
          <a:xfrm>
            <a:off x="1767730" y="217430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doctor.</a:t>
            </a:r>
          </a:p>
          <a:p>
            <a:pPr>
              <a:lnSpc>
                <a:spcPts val="4596"/>
              </a:lnSpc>
            </a:pPr>
            <a:endParaRPr lang="en-US" sz="3283" b="1" dirty="0">
              <a:solidFill>
                <a:srgbClr val="FFFFFF"/>
              </a:solidFill>
              <a:latin typeface="League Spartan Italics"/>
            </a:endParaRPr>
          </a:p>
        </p:txBody>
      </p:sp>
      <p:sp>
        <p:nvSpPr>
          <p:cNvPr id="12" name="TextBox 12"/>
          <p:cNvSpPr txBox="1"/>
          <p:nvPr/>
        </p:nvSpPr>
        <p:spPr>
          <a:xfrm>
            <a:off x="1767730" y="4236248"/>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a:t>
            </a:r>
          </a:p>
          <a:p>
            <a:pPr>
              <a:lnSpc>
                <a:spcPts val="4596"/>
              </a:lnSpc>
            </a:pPr>
            <a:endParaRPr lang="en-US" sz="3283" b="1" dirty="0">
              <a:solidFill>
                <a:srgbClr val="FFFFFF"/>
              </a:solidFill>
              <a:latin typeface="League Spartan Italics"/>
            </a:endParaRPr>
          </a:p>
        </p:txBody>
      </p:sp>
      <p:sp>
        <p:nvSpPr>
          <p:cNvPr id="13" name="TextBox 13"/>
          <p:cNvSpPr txBox="1"/>
          <p:nvPr/>
        </p:nvSpPr>
        <p:spPr>
          <a:xfrm>
            <a:off x="1767730" y="3251043"/>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an athlete.</a:t>
            </a:r>
          </a:p>
          <a:p>
            <a:pPr>
              <a:lnSpc>
                <a:spcPts val="4596"/>
              </a:lnSpc>
            </a:pPr>
            <a:endParaRPr lang="en-US" sz="3283" b="1" dirty="0">
              <a:solidFill>
                <a:srgbClr val="FFFFFF"/>
              </a:solidFill>
              <a:latin typeface="League Spartan Italics"/>
            </a:endParaRPr>
          </a:p>
        </p:txBody>
      </p:sp>
      <p:sp>
        <p:nvSpPr>
          <p:cNvPr id="14" name="TextBox 14"/>
          <p:cNvSpPr txBox="1"/>
          <p:nvPr/>
        </p:nvSpPr>
        <p:spPr>
          <a:xfrm>
            <a:off x="1767730" y="5297507"/>
            <a:ext cx="10260179" cy="1179810"/>
          </a:xfrm>
          <a:prstGeom prst="rect">
            <a:avLst/>
          </a:prstGeom>
        </p:spPr>
        <p:txBody>
          <a:bodyPr lIns="0" tIns="0" rIns="0" bIns="0" rtlCol="0" anchor="t">
            <a:spAutoFit/>
          </a:bodyPr>
          <a:lstStyle/>
          <a:p>
            <a:pPr>
              <a:lnSpc>
                <a:spcPts val="4596"/>
              </a:lnSpc>
            </a:pPr>
            <a:r>
              <a:rPr lang="en-US" sz="3283" b="1" dirty="0">
                <a:solidFill>
                  <a:srgbClr val="FFFFFF"/>
                </a:solidFill>
                <a:latin typeface="League Spartan Italics"/>
              </a:rPr>
              <a:t> </a:t>
            </a:r>
            <a:r>
              <a:rPr lang="en-US" sz="3283" b="1" dirty="0" smtClean="0">
                <a:solidFill>
                  <a:srgbClr val="FFFFFF"/>
                </a:solidFill>
                <a:latin typeface="League Spartan Italics"/>
              </a:rPr>
              <a:t>Brian </a:t>
            </a:r>
            <a:r>
              <a:rPr lang="en-US" sz="3283" b="1" dirty="0">
                <a:solidFill>
                  <a:srgbClr val="FFFFFF"/>
                </a:solidFill>
                <a:latin typeface="League Spartan Italics"/>
              </a:rPr>
              <a:t>is a veterinarian and an athlete.</a:t>
            </a:r>
          </a:p>
          <a:p>
            <a:pPr>
              <a:lnSpc>
                <a:spcPts val="4596"/>
              </a:lnSpc>
            </a:pPr>
            <a:endParaRPr lang="en-US" sz="3283" b="1" dirty="0">
              <a:solidFill>
                <a:srgbClr val="FFFFFF"/>
              </a:solidFill>
              <a:latin typeface="League Spartan Italics"/>
            </a:endParaRPr>
          </a:p>
        </p:txBody>
      </p:sp>
      <p:grpSp>
        <p:nvGrpSpPr>
          <p:cNvPr id="15" name="Group 15"/>
          <p:cNvGrpSpPr/>
          <p:nvPr/>
        </p:nvGrpSpPr>
        <p:grpSpPr>
          <a:xfrm rot="-5400000">
            <a:off x="15721643" y="0"/>
            <a:ext cx="2566357" cy="256635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7" name="Group 17"/>
          <p:cNvGrpSpPr/>
          <p:nvPr/>
        </p:nvGrpSpPr>
        <p:grpSpPr>
          <a:xfrm rot="-5400000">
            <a:off x="15721643" y="2566357"/>
            <a:ext cx="2566357" cy="256635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0" name="Group 20"/>
          <p:cNvGrpSpPr/>
          <p:nvPr/>
        </p:nvGrpSpPr>
        <p:grpSpPr>
          <a:xfrm rot="-5400000">
            <a:off x="16056547" y="334904"/>
            <a:ext cx="1896549" cy="189654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2" name="Group 22"/>
          <p:cNvGrpSpPr/>
          <p:nvPr/>
        </p:nvGrpSpPr>
        <p:grpSpPr>
          <a:xfrm rot="-5400000">
            <a:off x="16540090" y="818448"/>
            <a:ext cx="929462" cy="9294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4" name="TextBox 24"/>
          <p:cNvSpPr txBox="1"/>
          <p:nvPr/>
        </p:nvSpPr>
        <p:spPr>
          <a:xfrm>
            <a:off x="1028700" y="6773672"/>
            <a:ext cx="10260179" cy="1179810"/>
          </a:xfrm>
          <a:prstGeom prst="rect">
            <a:avLst/>
          </a:prstGeom>
        </p:spPr>
        <p:txBody>
          <a:bodyPr lIns="0" tIns="0" rIns="0" bIns="0" rtlCol="0" anchor="t">
            <a:spAutoFit/>
          </a:bodyPr>
          <a:lstStyle/>
          <a:p>
            <a:pPr>
              <a:lnSpc>
                <a:spcPts val="4596"/>
              </a:lnSpc>
            </a:pPr>
            <a:r>
              <a:rPr lang="en-US" sz="3283" b="1">
                <a:solidFill>
                  <a:srgbClr val="FFFFFF"/>
                </a:solidFill>
                <a:latin typeface="League Spartan Italics"/>
              </a:rPr>
              <a:t>We have </a:t>
            </a:r>
            <a:r>
              <a:rPr lang="en-US" sz="3283" b="1">
                <a:solidFill>
                  <a:srgbClr val="7ED957"/>
                </a:solidFill>
                <a:latin typeface="League Spartan Italics"/>
              </a:rPr>
              <a:t>good</a:t>
            </a:r>
            <a:r>
              <a:rPr lang="en-US" sz="3283" b="1">
                <a:solidFill>
                  <a:srgbClr val="FFFFFF"/>
                </a:solidFill>
                <a:latin typeface="League Spartan Italics"/>
              </a:rPr>
              <a:t> and </a:t>
            </a:r>
            <a:r>
              <a:rPr lang="en-US" sz="3283" b="1">
                <a:solidFill>
                  <a:srgbClr val="F41823"/>
                </a:solidFill>
                <a:latin typeface="League Spartan Italics"/>
              </a:rPr>
              <a:t>bad</a:t>
            </a:r>
            <a:r>
              <a:rPr lang="en-US" sz="3283" b="1">
                <a:solidFill>
                  <a:srgbClr val="FFFFFF"/>
                </a:solidFill>
                <a:latin typeface="League Spartan Italics"/>
              </a:rPr>
              <a:t> news for You! </a:t>
            </a:r>
          </a:p>
          <a:p>
            <a:pPr>
              <a:lnSpc>
                <a:spcPts val="4596"/>
              </a:lnSpc>
            </a:pPr>
            <a:r>
              <a:rPr lang="en-US" sz="3283" b="1">
                <a:solidFill>
                  <a:srgbClr val="FFFFFF"/>
                </a:solidFill>
                <a:latin typeface="League Spartan Italics"/>
              </a:rPr>
              <a:t>Which one You’d like to know first?</a:t>
            </a:r>
          </a:p>
        </p:txBody>
      </p:sp>
      <p:grpSp>
        <p:nvGrpSpPr>
          <p:cNvPr id="25" name="Group 25"/>
          <p:cNvGrpSpPr/>
          <p:nvPr/>
        </p:nvGrpSpPr>
        <p:grpSpPr>
          <a:xfrm>
            <a:off x="10532495" y="6899509"/>
            <a:ext cx="2381704" cy="935832"/>
            <a:chOff x="0" y="0"/>
            <a:chExt cx="3175606" cy="1247776"/>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649181" cy="649181"/>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0" y="598595"/>
              <a:ext cx="649181" cy="649181"/>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26424" y="598595"/>
              <a:ext cx="649181" cy="649181"/>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526424" y="0"/>
              <a:ext cx="649181" cy="649181"/>
            </a:xfrm>
            <a:prstGeom prst="rect">
              <a:avLst/>
            </a:prstGeom>
          </p:spPr>
        </p:pic>
        <p:grpSp>
          <p:nvGrpSpPr>
            <p:cNvPr id="30" name="Group 30"/>
            <p:cNvGrpSpPr/>
            <p:nvPr/>
          </p:nvGrpSpPr>
          <p:grpSpPr>
            <a:xfrm>
              <a:off x="599014" y="0"/>
              <a:ext cx="1957574" cy="1247776"/>
              <a:chOff x="0" y="0"/>
              <a:chExt cx="3510667" cy="2237732"/>
            </a:xfrm>
          </p:grpSpPr>
          <p:sp>
            <p:nvSpPr>
              <p:cNvPr id="31" name="Freeform 31"/>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grpSp>
        <p:nvGrpSpPr>
          <p:cNvPr id="33" name="Group 33"/>
          <p:cNvGrpSpPr/>
          <p:nvPr/>
        </p:nvGrpSpPr>
        <p:grpSpPr>
          <a:xfrm>
            <a:off x="13582753" y="6899509"/>
            <a:ext cx="2381704" cy="935832"/>
            <a:chOff x="0" y="0"/>
            <a:chExt cx="3175606" cy="1247776"/>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649181" cy="64918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598595"/>
              <a:ext cx="649181" cy="649181"/>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526424" y="598595"/>
              <a:ext cx="649181" cy="649181"/>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2526424" y="0"/>
              <a:ext cx="649181" cy="649181"/>
            </a:xfrm>
            <a:prstGeom prst="rect">
              <a:avLst/>
            </a:prstGeom>
          </p:spPr>
        </p:pic>
        <p:grpSp>
          <p:nvGrpSpPr>
            <p:cNvPr id="38" name="Group 38"/>
            <p:cNvGrpSpPr/>
            <p:nvPr/>
          </p:nvGrpSpPr>
          <p:grpSpPr>
            <a:xfrm>
              <a:off x="599014" y="0"/>
              <a:ext cx="1957574" cy="1247776"/>
              <a:chOff x="0" y="0"/>
              <a:chExt cx="3510667" cy="2237732"/>
            </a:xfrm>
          </p:grpSpPr>
          <p:sp>
            <p:nvSpPr>
              <p:cNvPr id="39" name="Freeform 39"/>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41" name="TextBox 19"/>
          <p:cNvSpPr txBox="1"/>
          <p:nvPr/>
        </p:nvSpPr>
        <p:spPr>
          <a:xfrm>
            <a:off x="15890207" y="3415337"/>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6" action="ppaction://hlinksldjump"/>
              </a:rPr>
              <a:t>Home</a:t>
            </a:r>
            <a:endParaRPr lang="en-US" sz="5829" b="1" dirty="0">
              <a:solidFill>
                <a:srgbClr val="FFFFFF"/>
              </a:solidFill>
              <a:latin typeface="League Spartan Italics"/>
            </a:endParaRPr>
          </a:p>
        </p:txBody>
      </p:sp>
      <p:sp>
        <p:nvSpPr>
          <p:cNvPr id="42" name="TextBox 40"/>
          <p:cNvSpPr txBox="1"/>
          <p:nvPr/>
        </p:nvSpPr>
        <p:spPr>
          <a:xfrm>
            <a:off x="14257214" y="7001884"/>
            <a:ext cx="1046846"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7" action="ppaction://hlinksldjump"/>
              </a:rPr>
              <a:t>Bad</a:t>
            </a:r>
            <a:endParaRPr lang="en-US" sz="3473" b="1" spc="486" dirty="0">
              <a:solidFill>
                <a:srgbClr val="FFFFFF"/>
              </a:solidFill>
              <a:latin typeface="Open Sauce SemiBold Bold"/>
            </a:endParaRPr>
          </a:p>
        </p:txBody>
      </p:sp>
      <p:sp>
        <p:nvSpPr>
          <p:cNvPr id="43" name="TextBox 32"/>
          <p:cNvSpPr txBox="1"/>
          <p:nvPr/>
        </p:nvSpPr>
        <p:spPr>
          <a:xfrm>
            <a:off x="10993476" y="7001884"/>
            <a:ext cx="1480441" cy="602537"/>
          </a:xfrm>
          <a:prstGeom prst="rect">
            <a:avLst/>
          </a:prstGeom>
        </p:spPr>
        <p:txBody>
          <a:bodyPr lIns="0" tIns="0" rIns="0" bIns="0" rtlCol="0" anchor="t">
            <a:spAutoFit/>
          </a:bodyPr>
          <a:lstStyle/>
          <a:p>
            <a:pPr>
              <a:lnSpc>
                <a:spcPts val="5210"/>
              </a:lnSpc>
              <a:spcBef>
                <a:spcPct val="0"/>
              </a:spcBef>
            </a:pPr>
            <a:r>
              <a:rPr lang="en-US" sz="3473" b="1" spc="486" dirty="0">
                <a:solidFill>
                  <a:srgbClr val="FFFFFF"/>
                </a:solidFill>
                <a:latin typeface="Open Sauce SemiBold Bold"/>
                <a:hlinkClick r:id="rId8" action="ppaction://hlinksldjump"/>
              </a:rPr>
              <a:t>Good</a:t>
            </a:r>
            <a:endParaRPr lang="en-US" sz="3473" b="1" spc="486"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6"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2" action="ppaction://hlinksldjump"/>
              </a:rPr>
              <a:t>Home</a:t>
            </a:r>
            <a:endParaRPr lang="en-US" sz="5829" b="1" dirty="0">
              <a:solidFill>
                <a:srgbClr val="FFFFFF"/>
              </a:solidFill>
              <a:latin typeface="League Spartan Italics"/>
            </a:endParaRPr>
          </a:p>
        </p:txBody>
      </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11" y="3051782"/>
            <a:ext cx="10260179" cy="1395866"/>
          </a:xfrm>
          <a:prstGeom prst="rect">
            <a:avLst/>
          </a:prstGeom>
        </p:spPr>
        <p:txBody>
          <a:bodyPr lIns="0" tIns="0" rIns="0" bIns="0" rtlCol="0" anchor="t">
            <a:spAutoFit/>
          </a:bodyPr>
          <a:lstStyle/>
          <a:p>
            <a:pPr algn="ctr">
              <a:lnSpc>
                <a:spcPts val="5600"/>
              </a:lnSpc>
            </a:pPr>
            <a:r>
              <a:rPr lang="en-US" sz="4000" b="1">
                <a:solidFill>
                  <a:srgbClr val="FFFFFF"/>
                </a:solidFill>
                <a:latin typeface="League Spartan Italics"/>
              </a:rPr>
              <a:t>We have </a:t>
            </a:r>
            <a:r>
              <a:rPr lang="en-US" sz="4000" b="1">
                <a:solidFill>
                  <a:srgbClr val="7ED957"/>
                </a:solidFill>
                <a:latin typeface="League Spartan Italics"/>
              </a:rPr>
              <a:t>good</a:t>
            </a:r>
            <a:r>
              <a:rPr lang="en-US" sz="4000" b="1">
                <a:solidFill>
                  <a:srgbClr val="FFFFFF"/>
                </a:solidFill>
                <a:latin typeface="League Spartan Italics"/>
              </a:rPr>
              <a:t> and </a:t>
            </a:r>
            <a:r>
              <a:rPr lang="en-US" sz="4000" b="1">
                <a:solidFill>
                  <a:srgbClr val="F41823"/>
                </a:solidFill>
                <a:latin typeface="League Spartan Italics"/>
              </a:rPr>
              <a:t>bad</a:t>
            </a:r>
            <a:r>
              <a:rPr lang="en-US" sz="4000" b="1">
                <a:solidFill>
                  <a:srgbClr val="FFFFFF"/>
                </a:solidFill>
                <a:latin typeface="League Spartan Italics"/>
              </a:rPr>
              <a:t> news for You! </a:t>
            </a:r>
          </a:p>
          <a:p>
            <a:pPr algn="ctr">
              <a:lnSpc>
                <a:spcPts val="5600"/>
              </a:lnSpc>
            </a:pPr>
            <a:r>
              <a:rPr lang="en-US" sz="4000" b="1">
                <a:solidFill>
                  <a:srgbClr val="FFFFFF"/>
                </a:solidFill>
                <a:latin typeface="League Spartan Italics"/>
              </a:rPr>
              <a:t>Which one You’d like to know first?</a:t>
            </a:r>
          </a:p>
        </p:txBody>
      </p:sp>
      <p:grpSp>
        <p:nvGrpSpPr>
          <p:cNvPr id="12" name="Group 12"/>
          <p:cNvGrpSpPr/>
          <p:nvPr/>
        </p:nvGrpSpPr>
        <p:grpSpPr>
          <a:xfrm>
            <a:off x="4097540" y="5410660"/>
            <a:ext cx="4425353" cy="1738833"/>
            <a:chOff x="0" y="0"/>
            <a:chExt cx="5900471" cy="2318444"/>
          </a:xfrm>
        </p:grpSpPr>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1206219" cy="1206219"/>
            </a:xfrm>
            <a:prstGeom prst="rect">
              <a:avLst/>
            </a:prstGeom>
          </p:spPr>
        </p:pic>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0" y="1112225"/>
              <a:ext cx="1206219" cy="1206219"/>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4694252" y="1112225"/>
              <a:ext cx="1206219" cy="1206219"/>
            </a:xfrm>
            <a:prstGeom prst="rect">
              <a:avLst/>
            </a:prstGeom>
          </p:spPr>
        </p:pic>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4694252" y="0"/>
              <a:ext cx="1206219" cy="1206219"/>
            </a:xfrm>
            <a:prstGeom prst="rect">
              <a:avLst/>
            </a:prstGeom>
          </p:spPr>
        </p:pic>
        <p:grpSp>
          <p:nvGrpSpPr>
            <p:cNvPr id="17" name="Group 17"/>
            <p:cNvGrpSpPr/>
            <p:nvPr/>
          </p:nvGrpSpPr>
          <p:grpSpPr>
            <a:xfrm>
              <a:off x="1113004" y="0"/>
              <a:ext cx="3637292" cy="2318444"/>
              <a:chOff x="0" y="0"/>
              <a:chExt cx="3510667" cy="2237732"/>
            </a:xfrm>
          </p:grpSpPr>
          <p:sp>
            <p:nvSpPr>
              <p:cNvPr id="18" name="Freeform 18"/>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7ED957"/>
              </a:solidFill>
            </p:spPr>
          </p:sp>
        </p:grpSp>
      </p:grpSp>
      <p:sp>
        <p:nvSpPr>
          <p:cNvPr id="19" name="TextBox 19"/>
          <p:cNvSpPr txBox="1"/>
          <p:nvPr/>
        </p:nvSpPr>
        <p:spPr>
          <a:xfrm>
            <a:off x="4954071" y="5614581"/>
            <a:ext cx="2894529" cy="1123256"/>
          </a:xfrm>
          <a:prstGeom prst="rect">
            <a:avLst/>
          </a:prstGeom>
        </p:spPr>
        <p:txBody>
          <a:bodyPr wrap="square"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5" action="ppaction://hlinksldjump"/>
              </a:rPr>
              <a:t>Good</a:t>
            </a:r>
            <a:endParaRPr lang="en-US" sz="6454" b="1" spc="903" dirty="0">
              <a:solidFill>
                <a:srgbClr val="FFFFFF"/>
              </a:solidFill>
              <a:latin typeface="Open Sauce SemiBold Bold"/>
            </a:endParaRPr>
          </a:p>
        </p:txBody>
      </p:sp>
      <p:grpSp>
        <p:nvGrpSpPr>
          <p:cNvPr id="20" name="Group 20"/>
          <p:cNvGrpSpPr/>
          <p:nvPr/>
        </p:nvGrpSpPr>
        <p:grpSpPr>
          <a:xfrm>
            <a:off x="9765107" y="5410660"/>
            <a:ext cx="4425353" cy="1738833"/>
            <a:chOff x="0" y="0"/>
            <a:chExt cx="5900471" cy="2318444"/>
          </a:xfrm>
        </p:grpSpPr>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1206219" cy="120621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0" y="1112225"/>
              <a:ext cx="1206219" cy="1206219"/>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4694252" y="1112225"/>
              <a:ext cx="1206219" cy="1206219"/>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4694252" y="0"/>
              <a:ext cx="1206219" cy="1206219"/>
            </a:xfrm>
            <a:prstGeom prst="rect">
              <a:avLst/>
            </a:prstGeom>
          </p:spPr>
        </p:pic>
        <p:grpSp>
          <p:nvGrpSpPr>
            <p:cNvPr id="25" name="Group 25"/>
            <p:cNvGrpSpPr/>
            <p:nvPr/>
          </p:nvGrpSpPr>
          <p:grpSpPr>
            <a:xfrm>
              <a:off x="1113004" y="0"/>
              <a:ext cx="3637292" cy="2318444"/>
              <a:chOff x="0" y="0"/>
              <a:chExt cx="3510667" cy="2237732"/>
            </a:xfrm>
          </p:grpSpPr>
          <p:sp>
            <p:nvSpPr>
              <p:cNvPr id="26" name="Freeform 26"/>
              <p:cNvSpPr/>
              <p:nvPr/>
            </p:nvSpPr>
            <p:spPr>
              <a:xfrm>
                <a:off x="0" y="0"/>
                <a:ext cx="3510667" cy="2237732"/>
              </a:xfrm>
              <a:custGeom>
                <a:avLst/>
                <a:gdLst/>
                <a:ahLst/>
                <a:cxnLst/>
                <a:rect l="l" t="t" r="r" b="b"/>
                <a:pathLst>
                  <a:path w="3510667" h="2237732">
                    <a:moveTo>
                      <a:pt x="0" y="0"/>
                    </a:moveTo>
                    <a:lnTo>
                      <a:pt x="3510667" y="0"/>
                    </a:lnTo>
                    <a:lnTo>
                      <a:pt x="3510667" y="2237732"/>
                    </a:lnTo>
                    <a:lnTo>
                      <a:pt x="0" y="2237732"/>
                    </a:lnTo>
                    <a:close/>
                  </a:path>
                </a:pathLst>
              </a:custGeom>
              <a:solidFill>
                <a:srgbClr val="F41823"/>
              </a:solidFill>
            </p:spPr>
          </p:sp>
        </p:grpSp>
      </p:grpSp>
      <p:sp>
        <p:nvSpPr>
          <p:cNvPr id="27" name="TextBox 27"/>
          <p:cNvSpPr txBox="1"/>
          <p:nvPr/>
        </p:nvSpPr>
        <p:spPr>
          <a:xfrm>
            <a:off x="11018297" y="5614581"/>
            <a:ext cx="1945105" cy="1151812"/>
          </a:xfrm>
          <a:prstGeom prst="rect">
            <a:avLst/>
          </a:prstGeom>
        </p:spPr>
        <p:txBody>
          <a:bodyPr lIns="0" tIns="0" rIns="0" bIns="0" rtlCol="0" anchor="t">
            <a:spAutoFit/>
          </a:bodyPr>
          <a:lstStyle/>
          <a:p>
            <a:pPr>
              <a:lnSpc>
                <a:spcPts val="9681"/>
              </a:lnSpc>
              <a:spcBef>
                <a:spcPct val="0"/>
              </a:spcBef>
            </a:pPr>
            <a:r>
              <a:rPr lang="en-US" sz="6454" b="1" spc="903" dirty="0">
                <a:solidFill>
                  <a:srgbClr val="FFFFFF"/>
                </a:solidFill>
                <a:latin typeface="Open Sauce SemiBold Bold"/>
                <a:hlinkClick r:id="rId8" action="ppaction://hlinksldjump"/>
              </a:rPr>
              <a:t>Bad</a:t>
            </a:r>
            <a:endParaRPr lang="en-US" sz="6454" b="1" spc="903" dirty="0">
              <a:solidFill>
                <a:srgbClr val="FFFFFF"/>
              </a:solidFill>
              <a:latin typeface="Open Sauce SemiBold Bold"/>
            </a:endParaRPr>
          </a:p>
        </p:txBody>
      </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716908" y="7715908"/>
            <a:ext cx="2566357" cy="2566357"/>
          </a:xfrm>
          <a:prstGeom prst="rect">
            <a:avLst/>
          </a:prstGeom>
        </p:spPr>
      </p:pic>
      <p:pic>
        <p:nvPicPr>
          <p:cNvPr id="29"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6752787" y="8751787"/>
            <a:ext cx="1535213" cy="15352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519585"/>
            <a:ext cx="12458700" cy="5129609"/>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very effective to satisfy our basic needs, when circumstances are like these, we are evolved to deal with (natural habitat, small groups only). It is not possible for us to be evolutionarily adapted to deal with the modern world – advanced technology, complex society, as these changes (like urbanization and </a:t>
            </a:r>
            <a:r>
              <a:rPr lang="en-US" sz="3321" spc="33" dirty="0" smtClean="0">
                <a:solidFill>
                  <a:srgbClr val="111B1E"/>
                </a:solidFill>
                <a:latin typeface="Open Sauce"/>
              </a:rPr>
              <a:t>industrialization) </a:t>
            </a:r>
            <a:r>
              <a:rPr lang="en-US" sz="3321" spc="33" dirty="0">
                <a:solidFill>
                  <a:srgbClr val="111B1E"/>
                </a:solidFill>
                <a:latin typeface="Open Sauce"/>
              </a:rPr>
              <a:t>happened during just a few centuries.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5"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2/5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6"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7"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501281" y="848980"/>
            <a:ext cx="52854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964244"/>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those, who answered right, don’t have this tendency.</a:t>
            </a:r>
          </a:p>
        </p:txBody>
      </p:sp>
      <p:sp>
        <p:nvSpPr>
          <p:cNvPr id="12" name="TextBox 12"/>
          <p:cNvSpPr txBox="1"/>
          <p:nvPr/>
        </p:nvSpPr>
        <p:spPr>
          <a:xfrm>
            <a:off x="6033165" y="820521"/>
            <a:ext cx="62216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97358"/>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sp>
        <p:nvSpPr>
          <p:cNvPr id="16" name="Rounded Rectangle 15"/>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3759555" y="2281734"/>
            <a:ext cx="10768889" cy="5027017"/>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League Spartan Italics"/>
              </a:rPr>
              <a:t>This is normal. At least 85% of people fall for this thinking shortcut (heuristic), known as representativeness heuristic that causes conjunction fallacy during this task. That doesn’t mean that they, who answered right, don’t have this tendency, or even that they used proper logic.</a:t>
            </a:r>
          </a:p>
        </p:txBody>
      </p:sp>
      <p:sp>
        <p:nvSpPr>
          <p:cNvPr id="12" name="TextBox 12"/>
          <p:cNvSpPr txBox="1"/>
          <p:nvPr/>
        </p:nvSpPr>
        <p:spPr>
          <a:xfrm>
            <a:off x="6147465" y="848980"/>
            <a:ext cx="5993069"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7ED957"/>
                </a:solidFill>
                <a:latin typeface="Open Sauce SemiBold Bold"/>
              </a:rPr>
              <a:t>Good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4"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4013906" y="2990963"/>
            <a:ext cx="10260179" cy="4308872"/>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wrong! This could not be logical, as there is no way that a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could be greater than for one separate condition (a vet or an athlete).</a:t>
            </a:r>
          </a:p>
        </p:txBody>
      </p:sp>
      <p:sp>
        <p:nvSpPr>
          <p:cNvPr id="12" name="TextBox 12"/>
          <p:cNvSpPr txBox="1"/>
          <p:nvPr/>
        </p:nvSpPr>
        <p:spPr>
          <a:xfrm>
            <a:off x="6463181" y="848980"/>
            <a:ext cx="5361637" cy="1123256"/>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Open Sauce SemiBold Bold"/>
              </a:rPr>
              <a:t>Bad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5620" y="8892596"/>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1"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37554" y="2145728"/>
            <a:ext cx="12812892"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the time correct answers are due to random chance (guessing) and not proper logic. But even if You used proper logic here, that doesn’t mean that You don’t have this heuristic!</a:t>
            </a:r>
          </a:p>
        </p:txBody>
      </p:sp>
      <p:sp>
        <p:nvSpPr>
          <p:cNvPr id="12" name="TextBox 12"/>
          <p:cNvSpPr txBox="1"/>
          <p:nvPr/>
        </p:nvSpPr>
        <p:spPr>
          <a:xfrm>
            <a:off x="6501281" y="826654"/>
            <a:ext cx="5285437"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F41823"/>
                </a:solidFill>
                <a:latin typeface="Open Sauce SemiBold Bold"/>
              </a:rPr>
              <a:t>Bad News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52787" y="8751787"/>
            <a:ext cx="1535213" cy="1535213"/>
          </a:xfrm>
          <a:prstGeom prst="rect">
            <a:avLst/>
          </a:prstGeom>
        </p:spPr>
      </p:pic>
      <p:sp>
        <p:nvSpPr>
          <p:cNvPr id="15"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16" name="Rounded Rectangle 15"/>
          <p:cNvSpPr/>
          <p:nvPr/>
        </p:nvSpPr>
        <p:spPr>
          <a:xfrm>
            <a:off x="1981200" y="7947363"/>
            <a:ext cx="14075346" cy="1182564"/>
          </a:xfrm>
          <a:prstGeom prst="roundRect">
            <a:avLst>
              <a:gd name="adj" fmla="val 50000"/>
            </a:avLst>
          </a:prstGeom>
          <a:solidFill>
            <a:srgbClr val="7ED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4"/>
          <p:cNvSpPr txBox="1"/>
          <p:nvPr/>
        </p:nvSpPr>
        <p:spPr>
          <a:xfrm>
            <a:off x="2484207" y="7882214"/>
            <a:ext cx="13319586"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good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986050">
            <a:off x="120079" y="1413232"/>
            <a:ext cx="5820267" cy="2169372"/>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76641">
            <a:off x="12475256" y="1650311"/>
            <a:ext cx="5820267" cy="2169372"/>
          </a:xfrm>
          <a:prstGeom prst="rect">
            <a:avLst/>
          </a:prstGeom>
        </p:spPr>
      </p:pic>
      <p:sp>
        <p:nvSpPr>
          <p:cNvPr id="18" name="TextBox 18"/>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(Brian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0" name="TextBox 20"/>
          <p:cNvSpPr txBox="1"/>
          <p:nvPr/>
        </p:nvSpPr>
        <p:spPr>
          <a:xfrm>
            <a:off x="6042546" y="784037"/>
            <a:ext cx="6283848"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22" name="Group 22"/>
          <p:cNvGrpSpPr/>
          <p:nvPr/>
        </p:nvGrpSpPr>
        <p:grpSpPr>
          <a:xfrm>
            <a:off x="14015619" y="8852072"/>
            <a:ext cx="1404247" cy="1403929"/>
            <a:chOff x="0" y="0"/>
            <a:chExt cx="376691" cy="376606"/>
          </a:xfrm>
        </p:grpSpPr>
        <p:sp>
          <p:nvSpPr>
            <p:cNvPr id="23" name="Freeform 23"/>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24" name="Group 24"/>
          <p:cNvGrpSpPr/>
          <p:nvPr/>
        </p:nvGrpSpPr>
        <p:grpSpPr>
          <a:xfrm>
            <a:off x="13080778" y="9321160"/>
            <a:ext cx="934842" cy="934842"/>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7"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8"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11"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385390" y="2231453"/>
            <a:ext cx="7315200" cy="160477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73413" y="1028700"/>
            <a:ext cx="7315200" cy="1604772"/>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62794" y="-321593"/>
            <a:ext cx="7315200" cy="1604772"/>
          </a:xfrm>
          <a:prstGeom prst="rect">
            <a:avLst/>
          </a:prstGeom>
        </p:spPr>
      </p:pic>
      <p:grpSp>
        <p:nvGrpSpPr>
          <p:cNvPr id="5" name="Group 5"/>
          <p:cNvGrpSpPr/>
          <p:nvPr/>
        </p:nvGrpSpPr>
        <p:grpSpPr>
          <a:xfrm rot="-5400000">
            <a:off x="15721643" y="0"/>
            <a:ext cx="2566357" cy="2566357"/>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10821" y="1763971"/>
            <a:ext cx="7315200" cy="1604772"/>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56698" y="1283179"/>
            <a:ext cx="7315200" cy="1604772"/>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74421" y="-86702"/>
            <a:ext cx="7315200" cy="1604772"/>
          </a:xfrm>
          <a:prstGeom prst="rect">
            <a:avLst/>
          </a:prstGeom>
        </p:spPr>
      </p:pic>
      <p:grpSp>
        <p:nvGrpSpPr>
          <p:cNvPr id="10" name="Group 10"/>
          <p:cNvGrpSpPr/>
          <p:nvPr/>
        </p:nvGrpSpPr>
        <p:grpSpPr>
          <a:xfrm rot="-5400000">
            <a:off x="0" y="0"/>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16056547" y="334904"/>
            <a:ext cx="1896549" cy="18965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4" name="Group 14"/>
          <p:cNvGrpSpPr/>
          <p:nvPr/>
        </p:nvGrpSpPr>
        <p:grpSpPr>
          <a:xfrm rot="-5400000">
            <a:off x="16540090" y="818448"/>
            <a:ext cx="929462" cy="92946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52787" y="8751787"/>
            <a:ext cx="1535213" cy="1535213"/>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986050">
            <a:off x="120079" y="1413232"/>
            <a:ext cx="5820267" cy="216937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76641">
            <a:off x="12475256" y="1650311"/>
            <a:ext cx="5820267" cy="2169372"/>
          </a:xfrm>
          <a:prstGeom prst="rect">
            <a:avLst/>
          </a:prstGeom>
        </p:spPr>
      </p:pic>
      <p:sp>
        <p:nvSpPr>
          <p:cNvPr id="19" name="TextBox 19"/>
          <p:cNvSpPr txBox="1"/>
          <p:nvPr/>
        </p:nvSpPr>
        <p:spPr>
          <a:xfrm>
            <a:off x="4013911" y="3343899"/>
            <a:ext cx="10260179" cy="2872581"/>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You are right! Probability to satisfy two conditions at a time </a:t>
            </a:r>
            <a:r>
              <a:rPr lang="en-US" sz="4000" b="1" dirty="0" smtClean="0">
                <a:solidFill>
                  <a:srgbClr val="FFFFFF"/>
                </a:solidFill>
                <a:latin typeface="League Spartan Italics"/>
              </a:rPr>
              <a:t>(</a:t>
            </a:r>
            <a:r>
              <a:rPr lang="lv-LV" sz="4000" b="1" dirty="0" smtClean="0">
                <a:solidFill>
                  <a:srgbClr val="FFFFFF"/>
                </a:solidFill>
                <a:latin typeface="League Spartan Italics"/>
              </a:rPr>
              <a:t>Brian</a:t>
            </a:r>
            <a:r>
              <a:rPr lang="en-US" sz="4000" b="1" dirty="0" smtClean="0">
                <a:solidFill>
                  <a:srgbClr val="FFFFFF"/>
                </a:solidFill>
                <a:latin typeface="League Spartan Italics"/>
              </a:rPr>
              <a:t> </a:t>
            </a:r>
            <a:r>
              <a:rPr lang="en-US" sz="4000" b="1" dirty="0">
                <a:solidFill>
                  <a:srgbClr val="FFFFFF"/>
                </a:solidFill>
                <a:latin typeface="League Spartan Italics"/>
              </a:rPr>
              <a:t>is a vet and an athlete) is </a:t>
            </a:r>
            <a:r>
              <a:rPr lang="en-US" sz="4000" b="1" dirty="0" smtClean="0">
                <a:solidFill>
                  <a:srgbClr val="FFFFFF"/>
                </a:solidFill>
                <a:latin typeface="League Spartan Italics"/>
              </a:rPr>
              <a:t>always </a:t>
            </a:r>
            <a:r>
              <a:rPr lang="en-US" sz="4000" b="1" dirty="0">
                <a:solidFill>
                  <a:srgbClr val="FFFFFF"/>
                </a:solidFill>
                <a:latin typeface="League Spartan Italics"/>
              </a:rPr>
              <a:t>lower than for one separate condition (a vet or an athlete).</a:t>
            </a:r>
          </a:p>
        </p:txBody>
      </p:sp>
      <p:sp>
        <p:nvSpPr>
          <p:cNvPr id="21" name="TextBox 21"/>
          <p:cNvSpPr txBox="1"/>
          <p:nvPr/>
        </p:nvSpPr>
        <p:spPr>
          <a:xfrm>
            <a:off x="6105280" y="848980"/>
            <a:ext cx="6073229" cy="1243930"/>
          </a:xfrm>
          <a:prstGeom prst="rect">
            <a:avLst/>
          </a:prstGeom>
        </p:spPr>
        <p:txBody>
          <a:bodyPr wrap="square" lIns="0" tIns="0" rIns="0" bIns="0" rtlCol="0" anchor="t">
            <a:spAutoFit/>
          </a:bodyPr>
          <a:lstStyle/>
          <a:p>
            <a:pPr algn="ctr">
              <a:lnSpc>
                <a:spcPts val="9681"/>
              </a:lnSpc>
              <a:spcBef>
                <a:spcPct val="0"/>
              </a:spcBef>
            </a:pPr>
            <a:r>
              <a:rPr lang="en-US" sz="6454" spc="903" dirty="0">
                <a:solidFill>
                  <a:srgbClr val="7ED957"/>
                </a:solidFill>
                <a:latin typeface="Open Sauce SemiBold Bold"/>
              </a:rPr>
              <a:t>Good News</a:t>
            </a:r>
          </a:p>
        </p:txBody>
      </p:sp>
      <p:sp>
        <p:nvSpPr>
          <p:cNvPr id="23"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10" action="ppaction://hlinksldjump"/>
              </a:rPr>
              <a:t>Home</a:t>
            </a:r>
            <a:endParaRPr lang="en-US" sz="5829" b="1" dirty="0">
              <a:solidFill>
                <a:srgbClr val="FFFFFF"/>
              </a:solidFill>
              <a:latin typeface="League Spartan Italics"/>
            </a:endParaRPr>
          </a:p>
        </p:txBody>
      </p:sp>
      <p:sp>
        <p:nvSpPr>
          <p:cNvPr id="24" name="Rounded Rectangle 23"/>
          <p:cNvSpPr/>
          <p:nvPr/>
        </p:nvSpPr>
        <p:spPr>
          <a:xfrm>
            <a:off x="1981200" y="7947363"/>
            <a:ext cx="14075346" cy="1182564"/>
          </a:xfrm>
          <a:prstGeom prst="roundRect">
            <a:avLst>
              <a:gd name="adj" fmla="val 50000"/>
            </a:avLst>
          </a:prstGeom>
          <a:solidFill>
            <a:srgbClr val="F4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p:cNvSpPr txBox="1"/>
          <p:nvPr/>
        </p:nvSpPr>
        <p:spPr>
          <a:xfrm>
            <a:off x="2836677" y="7882214"/>
            <a:ext cx="12614645" cy="1159715"/>
          </a:xfrm>
          <a:prstGeom prst="rect">
            <a:avLst/>
          </a:prstGeom>
        </p:spPr>
        <p:txBody>
          <a:bodyPr lIns="0" tIns="0" rIns="0" bIns="0" rtlCol="0" anchor="t">
            <a:spAutoFit/>
          </a:bodyPr>
          <a:lstStyle/>
          <a:p>
            <a:pPr algn="ctr">
              <a:lnSpc>
                <a:spcPts val="9681"/>
              </a:lnSpc>
              <a:spcBef>
                <a:spcPct val="0"/>
              </a:spcBef>
            </a:pPr>
            <a:r>
              <a:rPr lang="en-US" sz="6454" b="1" spc="903" dirty="0">
                <a:solidFill>
                  <a:schemeClr val="bg1"/>
                </a:solidFill>
                <a:latin typeface="Open Sauce SemiBold Bold"/>
                <a:hlinkClick r:id="" action="ppaction://hlinkshowjump?jump=nextslide"/>
              </a:rPr>
              <a:t>What are the bad news?</a:t>
            </a:r>
            <a:endParaRPr lang="en-US" sz="6454" b="1" spc="903" dirty="0">
              <a:solidFill>
                <a:schemeClr val="bg1"/>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11B1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721643" y="0"/>
            <a:ext cx="2566357" cy="256635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rot="-5400000">
            <a:off x="0" y="0"/>
            <a:ext cx="2566357" cy="256635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7" name="Group 7"/>
          <p:cNvGrpSpPr/>
          <p:nvPr/>
        </p:nvGrpSpPr>
        <p:grpSpPr>
          <a:xfrm rot="-5400000">
            <a:off x="16056547" y="334904"/>
            <a:ext cx="1896549" cy="189654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9" name="Group 9"/>
          <p:cNvGrpSpPr/>
          <p:nvPr/>
        </p:nvGrpSpPr>
        <p:grpSpPr>
          <a:xfrm rot="-5400000">
            <a:off x="16540090" y="818448"/>
            <a:ext cx="929462" cy="92946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1" name="TextBox 11"/>
          <p:cNvSpPr txBox="1"/>
          <p:nvPr/>
        </p:nvSpPr>
        <p:spPr>
          <a:xfrm>
            <a:off x="2774562" y="2625114"/>
            <a:ext cx="12738876" cy="5027017"/>
          </a:xfrm>
          <a:prstGeom prst="rect">
            <a:avLst/>
          </a:prstGeom>
        </p:spPr>
        <p:txBody>
          <a:bodyPr lIns="0" tIns="0" rIns="0" bIns="0" rtlCol="0" anchor="t">
            <a:spAutoFit/>
          </a:bodyPr>
          <a:lstStyle/>
          <a:p>
            <a:pPr algn="ctr">
              <a:lnSpc>
                <a:spcPts val="5600"/>
              </a:lnSpc>
            </a:pPr>
            <a:r>
              <a:rPr lang="en-US" sz="4000" b="1" dirty="0">
                <a:solidFill>
                  <a:srgbClr val="FFFFFF"/>
                </a:solidFill>
                <a:latin typeface="League Spartan Italics"/>
              </a:rPr>
              <a:t>At least 85% of people fall for this thinking shortcut (heuristic), known as representativeness heuristic that causes conjunction fallacy during this task. Most of a time correct answers are due to the random chance (guessing) and not </a:t>
            </a:r>
            <a:r>
              <a:rPr lang="en-US" sz="4000" b="1" dirty="0" smtClean="0">
                <a:solidFill>
                  <a:srgbClr val="FFFFFF"/>
                </a:solidFill>
                <a:latin typeface="League Spartan Italics"/>
              </a:rPr>
              <a:t>proper </a:t>
            </a:r>
            <a:r>
              <a:rPr lang="en-US" sz="4000" b="1" dirty="0">
                <a:solidFill>
                  <a:srgbClr val="FFFFFF"/>
                </a:solidFill>
                <a:latin typeface="League Spartan Italics"/>
              </a:rPr>
              <a:t>logic. But even if You used a proper logic here, that doesn’t mean that You don’t have this heuristic!</a:t>
            </a:r>
          </a:p>
        </p:txBody>
      </p:sp>
      <p:sp>
        <p:nvSpPr>
          <p:cNvPr id="12" name="TextBox 12"/>
          <p:cNvSpPr txBox="1"/>
          <p:nvPr/>
        </p:nvSpPr>
        <p:spPr>
          <a:xfrm>
            <a:off x="6458418" y="848980"/>
            <a:ext cx="5361637" cy="1243930"/>
          </a:xfrm>
          <a:prstGeom prst="rect">
            <a:avLst/>
          </a:prstGeom>
        </p:spPr>
        <p:txBody>
          <a:bodyPr wrap="square" lIns="0" tIns="0" rIns="0" bIns="0" rtlCol="0" anchor="t">
            <a:spAutoFit/>
          </a:bodyPr>
          <a:lstStyle/>
          <a:p>
            <a:pPr algn="ctr">
              <a:lnSpc>
                <a:spcPts val="9681"/>
              </a:lnSpc>
              <a:spcBef>
                <a:spcPct val="0"/>
              </a:spcBef>
            </a:pPr>
            <a:r>
              <a:rPr lang="en-US" sz="6454" b="1" spc="903" dirty="0">
                <a:solidFill>
                  <a:srgbClr val="F41823"/>
                </a:solidFill>
                <a:latin typeface="Lucida Sans Unicode" panose="020B0602030504020204" pitchFamily="34" charset="0"/>
                <a:cs typeface="Lucida Sans Unicode" panose="020B0602030504020204" pitchFamily="34" charset="0"/>
              </a:rPr>
              <a:t>Bad</a:t>
            </a:r>
            <a:r>
              <a:rPr lang="en-US" sz="6454" spc="903" dirty="0">
                <a:solidFill>
                  <a:srgbClr val="F41823"/>
                </a:solidFill>
                <a:latin typeface="Open Sauce SemiBold Bold"/>
              </a:rPr>
              <a:t> News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4" name="Group 14"/>
          <p:cNvGrpSpPr/>
          <p:nvPr/>
        </p:nvGrpSpPr>
        <p:grpSpPr>
          <a:xfrm>
            <a:off x="14013535" y="8883071"/>
            <a:ext cx="1404247" cy="1403929"/>
            <a:chOff x="0" y="0"/>
            <a:chExt cx="376691" cy="376606"/>
          </a:xfrm>
        </p:grpSpPr>
        <p:sp>
          <p:nvSpPr>
            <p:cNvPr id="15" name="Freeform 15"/>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FDC830"/>
            </a:solidFill>
          </p:spPr>
        </p:sp>
      </p:grpSp>
      <p:grpSp>
        <p:nvGrpSpPr>
          <p:cNvPr id="16" name="Group 16"/>
          <p:cNvGrpSpPr/>
          <p:nvPr/>
        </p:nvGrpSpPr>
        <p:grpSpPr>
          <a:xfrm>
            <a:off x="13080778" y="9321160"/>
            <a:ext cx="934842" cy="93484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9" name="TextBox 6"/>
          <p:cNvSpPr txBox="1"/>
          <p:nvPr/>
        </p:nvSpPr>
        <p:spPr>
          <a:xfrm>
            <a:off x="168564" y="848980"/>
            <a:ext cx="2229230" cy="843372"/>
          </a:xfrm>
          <a:prstGeom prst="rect">
            <a:avLst/>
          </a:prstGeom>
        </p:spPr>
        <p:txBody>
          <a:bodyPr lIns="0" tIns="0" rIns="0" bIns="0" rtlCol="0" anchor="t">
            <a:spAutoFit/>
          </a:bodyPr>
          <a:lstStyle/>
          <a:p>
            <a:pPr algn="ctr">
              <a:lnSpc>
                <a:spcPts val="6995"/>
              </a:lnSpc>
            </a:pPr>
            <a:r>
              <a:rPr lang="en-US" sz="5829" b="1" dirty="0">
                <a:solidFill>
                  <a:srgbClr val="FFFFFF"/>
                </a:solidFill>
                <a:latin typeface="League Spartan Italics"/>
                <a:hlinkClick r:id="rId4" action="ppaction://hlinksldjump"/>
              </a:rPr>
              <a:t>Home</a:t>
            </a:r>
            <a:endParaRPr lang="en-US" sz="5829" b="1" dirty="0">
              <a:solidFill>
                <a:srgbClr val="FFFFFF"/>
              </a:solidFill>
              <a:latin typeface="League Spartan Italics"/>
            </a:endParaRPr>
          </a:p>
        </p:txBody>
      </p:sp>
      <p:sp>
        <p:nvSpPr>
          <p:cNvPr id="20"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5" action="ppaction://hlinksldjump"/>
              </a:rPr>
              <a:t>Next</a:t>
            </a:r>
            <a:endParaRPr lang="en-US" sz="6484" b="1" dirty="0">
              <a:solidFill>
                <a:srgbClr val="FFFFFF"/>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grpSp>
        <p:nvGrpSpPr>
          <p:cNvPr id="3" name="Group 3"/>
          <p:cNvGrpSpPr/>
          <p:nvPr/>
        </p:nvGrpSpPr>
        <p:grpSpPr>
          <a:xfrm rot="-5400000">
            <a:off x="0" y="8390451"/>
            <a:ext cx="1896549" cy="189654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sp>
        <p:nvSpPr>
          <p:cNvPr id="6" name="TextBox 6"/>
          <p:cNvSpPr txBox="1"/>
          <p:nvPr/>
        </p:nvSpPr>
        <p:spPr>
          <a:xfrm>
            <a:off x="2763151" y="1697716"/>
            <a:ext cx="11179833" cy="1737281"/>
          </a:xfrm>
          <a:prstGeom prst="rect">
            <a:avLst/>
          </a:prstGeom>
        </p:spPr>
        <p:txBody>
          <a:bodyPr lIns="0" tIns="0" rIns="0" bIns="0" rtlCol="0" anchor="t">
            <a:spAutoFit/>
          </a:bodyPr>
          <a:lstStyle/>
          <a:p>
            <a:pPr>
              <a:lnSpc>
                <a:spcPts val="6994"/>
              </a:lnSpc>
            </a:pPr>
            <a:r>
              <a:rPr lang="en-US" sz="4995" b="1" dirty="0">
                <a:solidFill>
                  <a:srgbClr val="FFFFFF"/>
                </a:solidFill>
                <a:latin typeface="League Spartan Italics"/>
              </a:rPr>
              <a:t>OK, then You may ask, why say 15% of people do this task right?</a:t>
            </a:r>
          </a:p>
        </p:txBody>
      </p:sp>
      <p:sp>
        <p:nvSpPr>
          <p:cNvPr id="7" name="TextBox 7"/>
          <p:cNvSpPr txBox="1"/>
          <p:nvPr/>
        </p:nvSpPr>
        <p:spPr>
          <a:xfrm>
            <a:off x="85029" y="8985546"/>
            <a:ext cx="1726491" cy="696833"/>
          </a:xfrm>
          <a:prstGeom prst="rect">
            <a:avLst/>
          </a:prstGeom>
        </p:spPr>
        <p:txBody>
          <a:bodyPr lIns="0" tIns="0" rIns="0" bIns="0" rtlCol="0" anchor="t">
            <a:spAutoFit/>
          </a:bodyPr>
          <a:lstStyle/>
          <a:p>
            <a:pPr algn="ctr">
              <a:lnSpc>
                <a:spcPts val="5417"/>
              </a:lnSpc>
            </a:pPr>
            <a:r>
              <a:rPr lang="en-US" sz="4514" b="1" dirty="0">
                <a:solidFill>
                  <a:srgbClr val="FFFFFF"/>
                </a:solidFill>
                <a:latin typeface="League Spartan Italics"/>
                <a:hlinkClick r:id="rId6" action="ppaction://hlinksldjump"/>
              </a:rPr>
              <a:t>Home</a:t>
            </a:r>
            <a:endParaRPr lang="en-US" sz="4514" b="1" dirty="0">
              <a:solidFill>
                <a:srgbClr val="FFFFFF"/>
              </a:solidFill>
              <a:latin typeface="League Spartan Italics"/>
            </a:endParaRPr>
          </a:p>
        </p:txBody>
      </p:sp>
      <p:sp>
        <p:nvSpPr>
          <p:cNvPr id="8" name="TextBox 8"/>
          <p:cNvSpPr txBox="1"/>
          <p:nvPr/>
        </p:nvSpPr>
        <p:spPr>
          <a:xfrm>
            <a:off x="2763151" y="3816829"/>
            <a:ext cx="14020861" cy="3770263"/>
          </a:xfrm>
          <a:prstGeom prst="rect">
            <a:avLst/>
          </a:prstGeom>
        </p:spPr>
        <p:txBody>
          <a:bodyPr lIns="0" tIns="0" rIns="0" bIns="0" rtlCol="0" anchor="t">
            <a:spAutoFit/>
          </a:bodyPr>
          <a:lstStyle/>
          <a:p>
            <a:pPr>
              <a:lnSpc>
                <a:spcPts val="4194"/>
              </a:lnSpc>
            </a:pPr>
            <a:r>
              <a:rPr lang="en-US" sz="2995" b="1" dirty="0">
                <a:solidFill>
                  <a:srgbClr val="FFFFFF"/>
                </a:solidFill>
                <a:latin typeface="League Spartan Italics"/>
              </a:rPr>
              <a:t>This could be done by chance, by using proper logic, and by using wrong logic plus chance. First of all, there are 24 ways to arrange 4 answers, 8 of them are correct answers (every answer where option “C” is ranked lower than “A” and “D”). So we have a 33% probability to have a right answer by chance. It does mean exactly that – we humans generally are worse performers on some mental tasks than a dice, or coin flip model. And what is proper logic for this task anyway?</a:t>
            </a:r>
            <a:endParaRPr lang="en-US" sz="2995" dirty="0">
              <a:solidFill>
                <a:srgbClr val="FFFFFF"/>
              </a:solidFill>
              <a:latin typeface="League Spartan Italics"/>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0" name="Group 10"/>
          <p:cNvGrpSpPr/>
          <p:nvPr/>
        </p:nvGrpSpPr>
        <p:grpSpPr>
          <a:xfrm>
            <a:off x="14015619" y="8883071"/>
            <a:ext cx="1404247" cy="1403929"/>
            <a:chOff x="0" y="0"/>
            <a:chExt cx="376691" cy="376606"/>
          </a:xfrm>
        </p:grpSpPr>
        <p:sp>
          <p:nvSpPr>
            <p:cNvPr id="11" name="Freeform 11"/>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2" name="Group 12"/>
          <p:cNvGrpSpPr/>
          <p:nvPr/>
        </p:nvGrpSpPr>
        <p:grpSpPr>
          <a:xfrm>
            <a:off x="13080778" y="9321160"/>
            <a:ext cx="934842" cy="93484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15"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0" y="0"/>
            <a:ext cx="2566357" cy="2566357"/>
          </a:xfrm>
          <a:prstGeom prst="rect">
            <a:avLst/>
          </a:prstGeom>
        </p:spPr>
      </p:pic>
      <p:sp>
        <p:nvSpPr>
          <p:cNvPr id="16"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8" action="ppaction://hlinksldjump"/>
              </a:rPr>
              <a:t>Beginning of the chapter</a:t>
            </a:r>
            <a:endParaRPr lang="en-US" sz="3096" b="1" dirty="0">
              <a:solidFill>
                <a:srgbClr val="FFFFFF"/>
              </a:solidFill>
              <a:latin typeface="League Spartan Italics"/>
            </a:endParaRPr>
          </a:p>
        </p:txBody>
      </p:sp>
      <p:sp>
        <p:nvSpPr>
          <p:cNvPr id="17"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
        <p:nvSpPr>
          <p:cNvPr id="18" name="TextBox 13"/>
          <p:cNvSpPr txBox="1"/>
          <p:nvPr/>
        </p:nvSpPr>
        <p:spPr>
          <a:xfrm>
            <a:off x="2763151" y="943910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5721643" y="0"/>
            <a:ext cx="2566357" cy="256635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752787" y="0"/>
            <a:ext cx="1535213" cy="1535213"/>
          </a:xfrm>
          <a:prstGeom prst="rect">
            <a:avLst/>
          </a:prstGeom>
        </p:spPr>
      </p:pic>
      <p:pic>
        <p:nvPicPr>
          <p:cNvPr id="4" name="Picture 4">
            <a:hlinkClick r:id="rId6" action="ppaction://hlinksldjump"/>
          </p:cNvPr>
          <p:cNvPicPr>
            <a:picLocks noChangeAspect="1"/>
          </p:cNvPicPr>
          <p:nvPr/>
        </p:nvPicPr>
        <p:blipFill>
          <a:blip r:embed="rId7"/>
          <a:srcRect/>
          <a:stretch>
            <a:fillRect/>
          </a:stretch>
        </p:blipFill>
        <p:spPr>
          <a:xfrm>
            <a:off x="2915419" y="3721554"/>
            <a:ext cx="9963843" cy="5131379"/>
          </a:xfrm>
          <a:prstGeom prst="rect">
            <a:avLst/>
          </a:prstGeom>
        </p:spPr>
      </p:pic>
      <p:sp>
        <p:nvSpPr>
          <p:cNvPr id="5" name="TextBox 5"/>
          <p:cNvSpPr txBox="1"/>
          <p:nvPr/>
        </p:nvSpPr>
        <p:spPr>
          <a:xfrm>
            <a:off x="2763150" y="1099819"/>
            <a:ext cx="13148055" cy="2077492"/>
          </a:xfrm>
          <a:prstGeom prst="rect">
            <a:avLst/>
          </a:prstGeom>
        </p:spPr>
        <p:txBody>
          <a:bodyPr wrap="square" lIns="0" tIns="0" rIns="0" bIns="0" rtlCol="0" anchor="t">
            <a:spAutoFit/>
          </a:bodyPr>
          <a:lstStyle/>
          <a:p>
            <a:pPr>
              <a:lnSpc>
                <a:spcPts val="5442"/>
              </a:lnSpc>
            </a:pPr>
            <a:r>
              <a:rPr lang="en-US" sz="3887" b="1" dirty="0">
                <a:solidFill>
                  <a:srgbClr val="FFFFFF"/>
                </a:solidFill>
                <a:latin typeface="League Spartan Italics"/>
              </a:rPr>
              <a:t>We use a Venn diagram here to show that the probability of two conjoined properties never could exceed the probability of any single of these properties.</a:t>
            </a:r>
          </a:p>
        </p:txBody>
      </p:sp>
      <p:sp>
        <p:nvSpPr>
          <p:cNvPr id="6" name="TextBox 6"/>
          <p:cNvSpPr txBox="1"/>
          <p:nvPr/>
        </p:nvSpPr>
        <p:spPr>
          <a:xfrm>
            <a:off x="1028700" y="9003054"/>
            <a:ext cx="1322577" cy="257923"/>
          </a:xfrm>
          <a:prstGeom prst="rect">
            <a:avLst/>
          </a:prstGeom>
        </p:spPr>
        <p:txBody>
          <a:bodyPr lIns="0" tIns="0" rIns="0" bIns="0" rtlCol="0" anchor="t">
            <a:spAutoFit/>
          </a:bodyPr>
          <a:lstStyle/>
          <a:p>
            <a:pPr>
              <a:lnSpc>
                <a:spcPts val="2100"/>
              </a:lnSpc>
              <a:spcBef>
                <a:spcPct val="0"/>
              </a:spcBef>
            </a:pPr>
            <a:r>
              <a:rPr lang="en-US" sz="1400" spc="196">
                <a:solidFill>
                  <a:srgbClr val="FFFFFF"/>
                </a:solidFill>
                <a:latin typeface="Open Sauce SemiBold"/>
              </a:rPr>
              <a:t>Team Latvia</a:t>
            </a:r>
          </a:p>
        </p:txBody>
      </p:sp>
      <p:sp>
        <p:nvSpPr>
          <p:cNvPr id="7" name="TextBox 7"/>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0" y="7720643"/>
            <a:ext cx="2566357" cy="256635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0" y="0"/>
            <a:ext cx="2566357" cy="2566357"/>
          </a:xfrm>
          <a:prstGeom prst="rect">
            <a:avLst/>
          </a:prstGeom>
        </p:spPr>
      </p:pic>
      <p:grpSp>
        <p:nvGrpSpPr>
          <p:cNvPr id="10" name="Group 10"/>
          <p:cNvGrpSpPr/>
          <p:nvPr/>
        </p:nvGrpSpPr>
        <p:grpSpPr>
          <a:xfrm rot="5400000">
            <a:off x="0" y="2587929"/>
            <a:ext cx="2566357" cy="25663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2" name="Group 12"/>
          <p:cNvGrpSpPr/>
          <p:nvPr/>
        </p:nvGrpSpPr>
        <p:grpSpPr>
          <a:xfrm rot="5400000">
            <a:off x="0" y="5154286"/>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8" action="ppaction://hlinksldjump"/>
              </a:rPr>
              <a:t>Home</a:t>
            </a:r>
            <a:endParaRPr lang="en-US" sz="5496" b="1" dirty="0">
              <a:solidFill>
                <a:srgbClr val="FFFFFF"/>
              </a:solidFill>
              <a:latin typeface="League Spartan Italics"/>
            </a:endParaRPr>
          </a:p>
        </p:txBody>
      </p:sp>
      <p:sp>
        <p:nvSpPr>
          <p:cNvPr id="15" name="TextBox 1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9" action="ppaction://hlinksldjump"/>
              </a:rPr>
              <a:t>Beginning of the chapter</a:t>
            </a:r>
            <a:endParaRPr lang="en-US" sz="3096" b="1" dirty="0">
              <a:solidFill>
                <a:srgbClr val="FFFFFF"/>
              </a:solidFill>
              <a:latin typeface="League Spartan Italics"/>
            </a:endParaRPr>
          </a:p>
        </p:txBody>
      </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6357039"/>
            <a:ext cx="1202753" cy="1202753"/>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419867" y="7418867"/>
            <a:ext cx="2868133" cy="2868133"/>
          </a:xfrm>
          <a:prstGeom prst="rect">
            <a:avLst/>
          </a:prstGeom>
        </p:spPr>
      </p:pic>
      <p:grpSp>
        <p:nvGrpSpPr>
          <p:cNvPr id="19" name="Group 19"/>
          <p:cNvGrpSpPr/>
          <p:nvPr/>
        </p:nvGrpSpPr>
        <p:grpSpPr>
          <a:xfrm>
            <a:off x="14015619" y="8883071"/>
            <a:ext cx="1404247" cy="1403929"/>
            <a:chOff x="0" y="0"/>
            <a:chExt cx="376691" cy="376606"/>
          </a:xfrm>
        </p:grpSpPr>
        <p:sp>
          <p:nvSpPr>
            <p:cNvPr id="20" name="Freeform 20"/>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1" name="Group 21"/>
          <p:cNvGrpSpPr/>
          <p:nvPr/>
        </p:nvGrpSpPr>
        <p:grpSpPr>
          <a:xfrm>
            <a:off x="13080778" y="9321160"/>
            <a:ext cx="934842" cy="934842"/>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3"/>
          <p:cNvSpPr txBox="1"/>
          <p:nvPr/>
        </p:nvSpPr>
        <p:spPr>
          <a:xfrm>
            <a:off x="5419917" y="9585033"/>
            <a:ext cx="5045128" cy="577081"/>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16:</a:t>
            </a:r>
            <a:endParaRPr lang="en-US" sz="1600" spc="30" dirty="0">
              <a:solidFill>
                <a:srgbClr val="111B1E"/>
              </a:solidFill>
              <a:latin typeface="Open Sauce SemiBold"/>
            </a:endParaRPr>
          </a:p>
        </p:txBody>
      </p:sp>
      <p:sp>
        <p:nvSpPr>
          <p:cNvPr id="2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3"/>
          <p:cNvSpPr txBox="1"/>
          <p:nvPr/>
        </p:nvSpPr>
        <p:spPr>
          <a:xfrm>
            <a:off x="2763151" y="227162"/>
            <a:ext cx="6743700" cy="2616101"/>
          </a:xfrm>
          <a:prstGeom prst="rect">
            <a:avLst/>
          </a:prstGeom>
        </p:spPr>
        <p:txBody>
          <a:bodyPr wrap="square" lIns="0" tIns="0" rIns="0" bIns="0" rtlCol="0" anchor="t">
            <a:spAutoFit/>
          </a:bodyPr>
          <a:lstStyle/>
          <a:p>
            <a:pPr>
              <a:lnSpc>
                <a:spcPts val="4800"/>
              </a:lnSpc>
            </a:pPr>
            <a:r>
              <a:rPr lang="lv-LV" sz="2000" b="1" dirty="0" err="1" smtClean="0">
                <a:solidFill>
                  <a:srgbClr val="111B1E"/>
                </a:solidFill>
                <a:latin typeface="+mj-lt"/>
              </a:rPr>
              <a:t>Chapter</a:t>
            </a:r>
            <a:r>
              <a:rPr lang="lv-LV" sz="2000" b="1" dirty="0" smtClean="0">
                <a:solidFill>
                  <a:srgbClr val="111B1E"/>
                </a:solidFill>
                <a:latin typeface="+mj-lt"/>
              </a:rPr>
              <a:t> 2</a:t>
            </a:r>
            <a:r>
              <a:rPr lang="en-US" sz="2000" dirty="0" smtClean="0">
                <a:solidFill>
                  <a:schemeClr val="bg1"/>
                </a:solidFill>
                <a:latin typeface="League Spartan Italics"/>
              </a:rPr>
              <a:t>.</a:t>
            </a:r>
            <a:r>
              <a:rPr lang="lv-LV" sz="2000" dirty="0" smtClean="0">
                <a:solidFill>
                  <a:schemeClr val="bg1"/>
                </a:solidFill>
                <a:latin typeface="League Spartan Italics"/>
              </a:rPr>
              <a:t> </a:t>
            </a:r>
            <a:r>
              <a:rPr lang="en-US" spc="34" dirty="0">
                <a:solidFill>
                  <a:srgbClr val="FFFFFF"/>
                </a:solidFill>
                <a:latin typeface="Open Sauce SemiBold Bold"/>
              </a:rPr>
              <a:t>Illusions of thought</a:t>
            </a: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781300"/>
            <a:ext cx="12054164" cy="4488408"/>
          </a:xfrm>
          <a:prstGeom prst="rect">
            <a:avLst/>
          </a:prstGeom>
        </p:spPr>
        <p:txBody>
          <a:bodyPr wrap="square" lIns="0" tIns="0" rIns="0" bIns="0" rtlCol="0" anchor="t">
            <a:spAutoFit/>
          </a:bodyPr>
          <a:lstStyle/>
          <a:p>
            <a:pPr>
              <a:lnSpc>
                <a:spcPts val="4981"/>
              </a:lnSpc>
            </a:pPr>
            <a:r>
              <a:rPr lang="en-US" sz="3321" spc="33" dirty="0">
                <a:solidFill>
                  <a:srgbClr val="111B1E"/>
                </a:solidFill>
                <a:latin typeface="Open Sauce"/>
              </a:rPr>
              <a:t>Our natural way of perceiving the world around us and thinking is plagued with properties that are counterproductive, when we are on our way to understand things and processes around us, when we live in a world as it is today. The ultimate human problem is having a sense of always being right, of always having true beliefs, despite contrary evidence.</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3/5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TextBox 2"/>
          <p:cNvSpPr txBox="1"/>
          <p:nvPr/>
        </p:nvSpPr>
        <p:spPr>
          <a:xfrm>
            <a:off x="1028700" y="627131"/>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3</a:t>
            </a:r>
          </a:p>
        </p:txBody>
      </p:sp>
      <p:grpSp>
        <p:nvGrpSpPr>
          <p:cNvPr id="3" name="Group 3"/>
          <p:cNvGrpSpPr/>
          <p:nvPr/>
        </p:nvGrpSpPr>
        <p:grpSpPr>
          <a:xfrm>
            <a:off x="16978473" y="3852895"/>
            <a:ext cx="1271684" cy="127168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5" name="Group 5"/>
          <p:cNvGrpSpPr/>
          <p:nvPr/>
        </p:nvGrpSpPr>
        <p:grpSpPr>
          <a:xfrm>
            <a:off x="16978473" y="2581211"/>
            <a:ext cx="1271684" cy="12716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7" name="Group 7"/>
          <p:cNvGrpSpPr/>
          <p:nvPr/>
        </p:nvGrpSpPr>
        <p:grpSpPr>
          <a:xfrm>
            <a:off x="15706789" y="3852895"/>
            <a:ext cx="1271684" cy="127168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9" name="Group 9"/>
          <p:cNvGrpSpPr/>
          <p:nvPr/>
        </p:nvGrpSpPr>
        <p:grpSpPr>
          <a:xfrm>
            <a:off x="15706789" y="2581211"/>
            <a:ext cx="1271684" cy="127168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sp>
        <p:nvSpPr>
          <p:cNvPr id="14" name="TextBox 14"/>
          <p:cNvSpPr txBox="1"/>
          <p:nvPr/>
        </p:nvSpPr>
        <p:spPr>
          <a:xfrm>
            <a:off x="1048958" y="3078566"/>
            <a:ext cx="14350486" cy="4514056"/>
          </a:xfrm>
          <a:prstGeom prst="rect">
            <a:avLst/>
          </a:prstGeom>
        </p:spPr>
        <p:txBody>
          <a:bodyPr wrap="square" lIns="0" tIns="0" rIns="0" bIns="0" rtlCol="0" anchor="t">
            <a:spAutoFit/>
          </a:bodyPr>
          <a:lstStyle/>
          <a:p>
            <a:pPr>
              <a:lnSpc>
                <a:spcPts val="4350"/>
              </a:lnSpc>
            </a:pPr>
            <a:r>
              <a:rPr lang="en-US" sz="3100" spc="31" dirty="0">
                <a:solidFill>
                  <a:srgbClr val="FFFFFF"/>
                </a:solidFill>
                <a:latin typeface="Open Sauce SemiBold" panose="020B0604020202020204" charset="0"/>
              </a:rPr>
              <a:t>Imagine this situation. An alarming event is happening. The person involved looks at the sky and sees a full moon shining there. At that moment, a similar event occurs in the memory, when himself or other people acted seemingly strange, and the full moon also shone. The idea arises that the full moon influences human behavior, which is also confirmed by the neighbor and the aunt. However, the protagonist of the story turns out to be quite a reasonable person, and he is doubted whether he can trust what seems "obvious".</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6" name="Group 16"/>
          <p:cNvGrpSpPr/>
          <p:nvPr/>
        </p:nvGrpSpPr>
        <p:grpSpPr>
          <a:xfrm>
            <a:off x="14015619" y="8883071"/>
            <a:ext cx="1404247" cy="1403929"/>
            <a:chOff x="0" y="0"/>
            <a:chExt cx="376691" cy="376606"/>
          </a:xfrm>
        </p:grpSpPr>
        <p:sp>
          <p:nvSpPr>
            <p:cNvPr id="17" name="Freeform 17"/>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8" name="Group 18"/>
          <p:cNvGrpSpPr/>
          <p:nvPr/>
        </p:nvGrpSpPr>
        <p:grpSpPr>
          <a:xfrm>
            <a:off x="13080778" y="9321160"/>
            <a:ext cx="934842" cy="934842"/>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2" name="Group 24"/>
          <p:cNvGrpSpPr/>
          <p:nvPr/>
        </p:nvGrpSpPr>
        <p:grpSpPr>
          <a:xfrm rot="5400000">
            <a:off x="34365" y="8416366"/>
            <a:ext cx="1851017" cy="1890252"/>
            <a:chOff x="0" y="0"/>
            <a:chExt cx="6350000" cy="6350000"/>
          </a:xfrm>
        </p:grpSpPr>
        <p:sp>
          <p:nvSpPr>
            <p:cNvPr id="23"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4"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5"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sp>
        <p:nvSpPr>
          <p:cNvPr id="26"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7" name="TextBox 15"/>
          <p:cNvSpPr txBox="1"/>
          <p:nvPr/>
        </p:nvSpPr>
        <p:spPr>
          <a:xfrm>
            <a:off x="1033616" y="2033563"/>
            <a:ext cx="14130184" cy="615553"/>
          </a:xfrm>
          <a:prstGeom prst="rect">
            <a:avLst/>
          </a:prstGeom>
        </p:spPr>
        <p:txBody>
          <a:bodyPr wrap="square" lIns="0" tIns="0" rIns="0" bIns="0" rtlCol="0" anchor="t">
            <a:spAutoFit/>
          </a:bodyPr>
          <a:lstStyle/>
          <a:p>
            <a:pPr>
              <a:lnSpc>
                <a:spcPts val="4800"/>
              </a:lnSpc>
            </a:pPr>
            <a:r>
              <a:rPr lang="en-US" sz="6000" spc="34" dirty="0">
                <a:solidFill>
                  <a:srgbClr val="FFFFFF"/>
                </a:solidFill>
                <a:latin typeface="Open Sauce SemiBold Bold"/>
              </a:rPr>
              <a:t>Naïve realism vs scientific methods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6015423" y="2302601"/>
            <a:ext cx="2351089" cy="2249237"/>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1" y="405676"/>
            <a:ext cx="13525499" cy="1225272"/>
          </a:xfrm>
          <a:prstGeom prst="rect">
            <a:avLst/>
          </a:prstGeom>
        </p:spPr>
        <p:txBody>
          <a:bodyPr wrap="square" lIns="0" tIns="0" rIns="0" bIns="0" rtlCol="0" anchor="t">
            <a:spAutoFit/>
          </a:bodyPr>
          <a:lstStyle/>
          <a:p>
            <a:pPr>
              <a:lnSpc>
                <a:spcPts val="4950"/>
              </a:lnSpc>
            </a:pPr>
            <a:r>
              <a:rPr lang="en-US" sz="3500" spc="35" dirty="0">
                <a:solidFill>
                  <a:srgbClr val="111B1E"/>
                </a:solidFill>
                <a:latin typeface="Open Sauce SemiBold Bold"/>
              </a:rPr>
              <a:t>In order to make sure that the finding is true or false, the protagonist draws up the following action plan:</a:t>
            </a:r>
          </a:p>
        </p:txBody>
      </p:sp>
      <p:sp>
        <p:nvSpPr>
          <p:cNvPr id="11" name="TextBox 11"/>
          <p:cNvSpPr txBox="1"/>
          <p:nvPr/>
        </p:nvSpPr>
        <p:spPr>
          <a:xfrm>
            <a:off x="1028701" y="2069651"/>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1. Introduce a journal (logbook)! Describe the behavior of specific people every day (don't trust memory)!</a:t>
            </a:r>
          </a:p>
        </p:txBody>
      </p:sp>
      <p:sp>
        <p:nvSpPr>
          <p:cNvPr id="12" name="TextBox 12"/>
          <p:cNvSpPr txBox="1"/>
          <p:nvPr/>
        </p:nvSpPr>
        <p:spPr>
          <a:xfrm>
            <a:off x="1028701" y="3124520"/>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2. Invite others to make and record such observations (do not trust data collected by just one person)!</a:t>
            </a:r>
          </a:p>
        </p:txBody>
      </p:sp>
      <p:sp>
        <p:nvSpPr>
          <p:cNvPr id="13" name="TextBox 13"/>
          <p:cNvSpPr txBox="1"/>
          <p:nvPr/>
        </p:nvSpPr>
        <p:spPr>
          <a:xfrm>
            <a:off x="1028701" y="4236784"/>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3. Invite others who are unaware of the purpose of the study to make behavioral observations and keep a journal (reduce the impact of leaning towards confirmation)!</a:t>
            </a:r>
          </a:p>
        </p:txBody>
      </p:sp>
      <p:sp>
        <p:nvSpPr>
          <p:cNvPr id="14" name="TextBox 14"/>
          <p:cNvSpPr txBox="1"/>
          <p:nvPr/>
        </p:nvSpPr>
        <p:spPr>
          <a:xfrm>
            <a:off x="1028701" y="5318587"/>
            <a:ext cx="14391166" cy="180196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4. Look for other, unaccounted factors that may influence the data and conclusions (studies of the effects of the Moon should take into account the effects of weekdays and holidays on human behavior. For three consecutive months, the full moon may fall on holidays when people behave differently)!</a:t>
            </a:r>
          </a:p>
        </p:txBody>
      </p:sp>
      <p:sp>
        <p:nvSpPr>
          <p:cNvPr id="15" name="TextBox 15"/>
          <p:cNvSpPr txBox="1"/>
          <p:nvPr/>
        </p:nvSpPr>
        <p:spPr>
          <a:xfrm>
            <a:off x="1028701" y="7240207"/>
            <a:ext cx="14391166" cy="878638"/>
          </a:xfrm>
          <a:prstGeom prst="rect">
            <a:avLst/>
          </a:prstGeom>
        </p:spPr>
        <p:txBody>
          <a:bodyPr wrap="square" lIns="0" tIns="0" rIns="0" bIns="0" rtlCol="0" anchor="t">
            <a:spAutoFit/>
          </a:bodyPr>
          <a:lstStyle/>
          <a:p>
            <a:pPr>
              <a:lnSpc>
                <a:spcPts val="3599"/>
              </a:lnSpc>
            </a:pPr>
            <a:r>
              <a:rPr lang="en-US" sz="2399" spc="23" dirty="0">
                <a:solidFill>
                  <a:srgbClr val="111B1E"/>
                </a:solidFill>
                <a:latin typeface="Open Sauce SemiBold Bold"/>
              </a:rPr>
              <a:t>5. Allow skeptical, competent people, unrelated to you and your work, to search for and find mistakes and shortcomings in your work (peer review)!</a:t>
            </a: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19867" y="7418867"/>
            <a:ext cx="2868133" cy="2868133"/>
          </a:xfrm>
          <a:prstGeom prst="rect">
            <a:avLst/>
          </a:prstGeom>
        </p:spPr>
      </p:pic>
      <p:grpSp>
        <p:nvGrpSpPr>
          <p:cNvPr id="17" name="Group 17"/>
          <p:cNvGrpSpPr/>
          <p:nvPr/>
        </p:nvGrpSpPr>
        <p:grpSpPr>
          <a:xfrm>
            <a:off x="14015619" y="8852072"/>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3" name="Group 24"/>
          <p:cNvGrpSpPr/>
          <p:nvPr/>
        </p:nvGrpSpPr>
        <p:grpSpPr>
          <a:xfrm rot="5400000">
            <a:off x="34365" y="8416366"/>
            <a:ext cx="1851017" cy="1890252"/>
            <a:chOff x="0" y="0"/>
            <a:chExt cx="6350000" cy="6350000"/>
          </a:xfrm>
        </p:grpSpPr>
        <p:sp>
          <p:nvSpPr>
            <p:cNvPr id="24"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5"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10" action="ppaction://hlinksldjump"/>
              </a:rPr>
              <a:t>Home</a:t>
            </a:r>
            <a:endParaRPr lang="en-US" sz="4000"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1904998" y="8402178"/>
            <a:ext cx="1880693" cy="1880693"/>
          </a:xfrm>
          <a:prstGeom prst="rect">
            <a:avLst/>
          </a:prstGeom>
        </p:spPr>
      </p:pic>
      <p:grpSp>
        <p:nvGrpSpPr>
          <p:cNvPr id="27" name="Group 17"/>
          <p:cNvGrpSpPr/>
          <p:nvPr/>
        </p:nvGrpSpPr>
        <p:grpSpPr>
          <a:xfrm>
            <a:off x="3795250" y="8610690"/>
            <a:ext cx="1614950" cy="1678491"/>
            <a:chOff x="0" y="0"/>
            <a:chExt cx="376691" cy="376606"/>
          </a:xfrm>
          <a:solidFill>
            <a:srgbClr val="00C2CB"/>
          </a:solidFill>
        </p:grpSpPr>
        <p:sp>
          <p:nvSpPr>
            <p:cNvPr id="2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9"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3" action="ppaction://hlinksldjump"/>
              </a:rPr>
              <a:t>Beginning of the chapter</a:t>
            </a:r>
            <a:endParaRPr lang="en-US" sz="2400" b="1" dirty="0">
              <a:solidFill>
                <a:srgbClr val="FFFFFF"/>
              </a:solidFill>
              <a:latin typeface="League Spartan Italics"/>
            </a:endParaRPr>
          </a:p>
        </p:txBody>
      </p:sp>
      <p:sp>
        <p:nvSpPr>
          <p:cNvPr id="30"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1"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2/5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1" name="TextBox 11"/>
          <p:cNvSpPr txBox="1"/>
          <p:nvPr/>
        </p:nvSpPr>
        <p:spPr>
          <a:xfrm>
            <a:off x="1028700" y="933450"/>
            <a:ext cx="11804258" cy="6796732"/>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Science is simply a better, less fallible way of thinking that gives more reliable results. Scientific, critical thinking differs from everyday, natural human thinking, first of all, in that it takes into account the typical mistakes of human thinking, and their impact is minimized. How to achieve this? An example of five steps is shown a few lines above! The most characteristic feature of science is the desire and ability to detect and correct mistakes, not to obtain content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Bunge, 2011</a:t>
            </a:r>
            <a:r>
              <a:rPr lang="en-US" sz="3500" spc="35" dirty="0" smtClean="0">
                <a:solidFill>
                  <a:srgbClr val="111B1E"/>
                </a:solidFill>
                <a:latin typeface="Open Sauce SemiBold" panose="020B0604020202020204" charset="0"/>
              </a:rPr>
              <a:t>).</a:t>
            </a:r>
            <a:endParaRPr lang="en-US" sz="3500" spc="35" dirty="0">
              <a:solidFill>
                <a:srgbClr val="111B1E"/>
              </a:solidFill>
              <a:latin typeface="Open Sauce SemiBold" panose="020B0604020202020204" charset="0"/>
            </a:endParaRPr>
          </a:p>
        </p:txBody>
      </p:sp>
      <p:grpSp>
        <p:nvGrpSpPr>
          <p:cNvPr id="12" name="Group 12"/>
          <p:cNvGrpSpPr/>
          <p:nvPr/>
        </p:nvGrpSpPr>
        <p:grpSpPr>
          <a:xfrm rot="5400000">
            <a:off x="16589591" y="2761124"/>
            <a:ext cx="1202753" cy="12027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3/5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1028700" y="933450"/>
            <a:ext cx="11804258" cy="6117059"/>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There is one perfectly clear answer to the debate on whether or not there is a common method in science. The basic "method" in science is to reduce the impact of human thinking errors on the research process and its results. If the </a:t>
            </a:r>
            <a:r>
              <a:rPr lang="en-US" sz="3500" spc="35" dirty="0" err="1">
                <a:solidFill>
                  <a:srgbClr val="111B1E"/>
                </a:solidFill>
                <a:latin typeface="Open Sauce SemiBold" panose="020B0604020202020204" charset="0"/>
              </a:rPr>
              <a:t>hypothetico</a:t>
            </a:r>
            <a:r>
              <a:rPr lang="en-US" sz="3500" spc="35" dirty="0">
                <a:solidFill>
                  <a:srgbClr val="111B1E"/>
                </a:solidFill>
                <a:latin typeface="Open Sauce SemiBold" panose="020B0604020202020204" charset="0"/>
              </a:rPr>
              <a:t>-deductive method, i.e. "Scientific method" is simply a good implementation of this principle, then peer review is a universal standard in modern science, it is a necessary requirement.</a:t>
            </a: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19" y="8852072"/>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21160"/>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grpSp>
        <p:nvGrpSpPr>
          <p:cNvPr id="21" name="Group 24"/>
          <p:cNvGrpSpPr/>
          <p:nvPr/>
        </p:nvGrpSpPr>
        <p:grpSpPr>
          <a:xfrm rot="5400000">
            <a:off x="34365" y="8416366"/>
            <a:ext cx="1851017" cy="1890252"/>
            <a:chOff x="0" y="0"/>
            <a:chExt cx="6350000" cy="6350000"/>
          </a:xfrm>
        </p:grpSpPr>
        <p:sp>
          <p:nvSpPr>
            <p:cNvPr id="2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23" name="TextBox 28"/>
          <p:cNvSpPr txBox="1"/>
          <p:nvPr/>
        </p:nvSpPr>
        <p:spPr>
          <a:xfrm>
            <a:off x="185906" y="8869563"/>
            <a:ext cx="1547933" cy="751552"/>
          </a:xfrm>
          <a:prstGeom prst="rect">
            <a:avLst/>
          </a:prstGeom>
        </p:spPr>
        <p:txBody>
          <a:bodyPr wrap="square" lIns="0" tIns="0" rIns="0" bIns="0" rtlCol="0" anchor="t">
            <a:spAutoFit/>
          </a:bodyPr>
          <a:lstStyle/>
          <a:p>
            <a:pPr algn="ctr">
              <a:lnSpc>
                <a:spcPts val="6595"/>
              </a:lnSpc>
            </a:pPr>
            <a:r>
              <a:rPr lang="en-US" sz="4000" b="1" dirty="0">
                <a:solidFill>
                  <a:srgbClr val="FFFFFF"/>
                </a:solidFill>
                <a:latin typeface="League Spartan Italics"/>
                <a:hlinkClick r:id="rId8" action="ppaction://hlinksldjump"/>
              </a:rPr>
              <a:t>Home</a:t>
            </a:r>
            <a:endParaRPr lang="en-US" sz="4000" b="1" dirty="0">
              <a:solidFill>
                <a:srgbClr val="FFFFFF"/>
              </a:solidFill>
              <a:latin typeface="League Spartan Italics"/>
            </a:endParaRPr>
          </a:p>
        </p:txBody>
      </p:sp>
      <p:pic>
        <p:nvPicPr>
          <p:cNvPr id="24" name="Picture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1904998" y="8402178"/>
            <a:ext cx="1880693" cy="1880693"/>
          </a:xfrm>
          <a:prstGeom prst="rect">
            <a:avLst/>
          </a:prstGeom>
        </p:spPr>
      </p:pic>
      <p:grpSp>
        <p:nvGrpSpPr>
          <p:cNvPr id="25" name="Group 17"/>
          <p:cNvGrpSpPr/>
          <p:nvPr/>
        </p:nvGrpSpPr>
        <p:grpSpPr>
          <a:xfrm>
            <a:off x="3795250" y="8610690"/>
            <a:ext cx="1614950" cy="1678491"/>
            <a:chOff x="0" y="0"/>
            <a:chExt cx="376691" cy="376606"/>
          </a:xfrm>
          <a:solidFill>
            <a:srgbClr val="00C2CB"/>
          </a:solidFill>
        </p:grpSpPr>
        <p:sp>
          <p:nvSpPr>
            <p:cNvPr id="26"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grpFill/>
          </p:spPr>
        </p:sp>
      </p:grpSp>
      <p:sp>
        <p:nvSpPr>
          <p:cNvPr id="27" name="TextBox 29"/>
          <p:cNvSpPr txBox="1"/>
          <p:nvPr/>
        </p:nvSpPr>
        <p:spPr>
          <a:xfrm>
            <a:off x="3763371" y="8738199"/>
            <a:ext cx="1646829" cy="1423467"/>
          </a:xfrm>
          <a:prstGeom prst="rect">
            <a:avLst/>
          </a:prstGeom>
        </p:spPr>
        <p:txBody>
          <a:bodyPr wrap="square" lIns="0" tIns="0" rIns="0" bIns="0" rtlCol="0" anchor="t">
            <a:spAutoFit/>
          </a:bodyPr>
          <a:lstStyle/>
          <a:p>
            <a:pPr algn="ctr">
              <a:lnSpc>
                <a:spcPts val="3715"/>
              </a:lnSpc>
            </a:pPr>
            <a:r>
              <a:rPr lang="en-US" sz="2400" b="1" dirty="0">
                <a:solidFill>
                  <a:srgbClr val="FFFFFF"/>
                </a:solidFill>
                <a:latin typeface="League Spartan Italics"/>
                <a:hlinkClick r:id="rId12" action="ppaction://hlinksldjump"/>
              </a:rPr>
              <a:t>Beginning of the chapter</a:t>
            </a:r>
            <a:endParaRPr lang="en-US" sz="2400" b="1" dirty="0">
              <a:solidFill>
                <a:srgbClr val="FFFFFF"/>
              </a:solidFill>
              <a:latin typeface="League Spartan Italics"/>
            </a:endParaRPr>
          </a:p>
        </p:txBody>
      </p:sp>
      <p:sp>
        <p:nvSpPr>
          <p:cNvPr id="28" name="TextBox 20"/>
          <p:cNvSpPr txBox="1"/>
          <p:nvPr/>
        </p:nvSpPr>
        <p:spPr>
          <a:xfrm>
            <a:off x="2034553" y="9062969"/>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3"/>
          <p:cNvSpPr txBox="1"/>
          <p:nvPr/>
        </p:nvSpPr>
        <p:spPr>
          <a:xfrm>
            <a:off x="5903990" y="9229820"/>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4/5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6080142" y="225167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4377593" y="562919"/>
            <a:ext cx="2251675" cy="1125837"/>
          </a:xfrm>
          <a:prstGeom prst="rect">
            <a:avLst/>
          </a:prstGeom>
        </p:spPr>
      </p:pic>
      <p:sp>
        <p:nvSpPr>
          <p:cNvPr id="10" name="TextBox 10"/>
          <p:cNvSpPr txBox="1"/>
          <p:nvPr/>
        </p:nvSpPr>
        <p:spPr>
          <a:xfrm>
            <a:off x="2913485" y="933450"/>
            <a:ext cx="11804258" cy="7476406"/>
          </a:xfrm>
          <a:prstGeom prst="rect">
            <a:avLst/>
          </a:prstGeom>
        </p:spPr>
        <p:txBody>
          <a:bodyPr lIns="0" tIns="0" rIns="0" bIns="0" rtlCol="0" anchor="t">
            <a:spAutoFit/>
          </a:bodyPr>
          <a:lstStyle/>
          <a:p>
            <a:pPr>
              <a:lnSpc>
                <a:spcPts val="5250"/>
              </a:lnSpc>
            </a:pPr>
            <a:r>
              <a:rPr lang="en-US" sz="3500" spc="35" dirty="0">
                <a:solidFill>
                  <a:srgbClr val="111B1E"/>
                </a:solidFill>
                <a:latin typeface="Open Sauce SemiBold" panose="020B0604020202020204" charset="0"/>
              </a:rPr>
              <a:t>When learning research methods, it is important that students do not associate their application with formal science alone. First, research methods need to be taught as methods to prevent specific thinking biases. Students could then adapt to applying them by testing and correcting their own experience based beliefs </a:t>
            </a:r>
            <a:r>
              <a:rPr lang="en-US" sz="3500" spc="35" dirty="0" smtClean="0">
                <a:solidFill>
                  <a:srgbClr val="111B1E"/>
                </a:solidFill>
                <a:latin typeface="Open Sauce SemiBold" panose="020B0604020202020204" charset="0"/>
              </a:rPr>
              <a:t>(</a:t>
            </a:r>
            <a:r>
              <a:rPr lang="en-US" sz="3500" spc="35" dirty="0">
                <a:solidFill>
                  <a:srgbClr val="111B1E"/>
                </a:solidFill>
                <a:latin typeface="Open Sauce SemiBold" panose="020B0604020202020204" charset="0"/>
              </a:rPr>
              <a:t>Smith &amp; Vasquez, 2008</a:t>
            </a:r>
            <a:r>
              <a:rPr lang="en-US" sz="3500" spc="35" dirty="0" smtClean="0">
                <a:solidFill>
                  <a:srgbClr val="111B1E"/>
                </a:solidFill>
                <a:latin typeface="Open Sauce SemiBold" panose="020B0604020202020204" charset="0"/>
              </a:rPr>
              <a:t>).</a:t>
            </a:r>
            <a:endParaRPr lang="lv-LV" sz="3500" spc="35" dirty="0" smtClean="0">
              <a:solidFill>
                <a:srgbClr val="111B1E"/>
              </a:solidFill>
              <a:latin typeface="Open Sauce SemiBold" panose="020B0604020202020204" charset="0"/>
            </a:endParaRPr>
          </a:p>
          <a:p>
            <a:pPr>
              <a:lnSpc>
                <a:spcPts val="5250"/>
              </a:lnSpc>
            </a:pPr>
            <a:r>
              <a:rPr lang="en-US" sz="3500" b="1" spc="12" dirty="0">
                <a:solidFill>
                  <a:srgbClr val="111B1E"/>
                </a:solidFill>
                <a:latin typeface="Open Sauce SemiBold" panose="020B0604020202020204" charset="0"/>
              </a:rPr>
              <a:t>Any scientific activity is based on some philosophical assumptions. If they are not agreed, there is more reason to doubt the implicit assumptions on which such activity is based.</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6589591" y="276112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8"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2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1"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3"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34" name="TextBox 13"/>
          <p:cNvSpPr txBox="1"/>
          <p:nvPr/>
        </p:nvSpPr>
        <p:spPr>
          <a:xfrm>
            <a:off x="2913485" y="9407742"/>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
        <p:nvSpPr>
          <p:cNvPr id="35" name="TextBox 3"/>
          <p:cNvSpPr txBox="1"/>
          <p:nvPr/>
        </p:nvSpPr>
        <p:spPr>
          <a:xfrm>
            <a:off x="2931069" y="20514"/>
            <a:ext cx="6743700" cy="3693319"/>
          </a:xfrm>
          <a:prstGeom prst="rect">
            <a:avLst/>
          </a:prstGeom>
        </p:spPr>
        <p:txBody>
          <a:bodyPr wrap="square" lIns="0" tIns="0" rIns="0" bIns="0" rtlCol="0" anchor="t">
            <a:spAutoFit/>
          </a:bodyPr>
          <a:lstStyle/>
          <a:p>
            <a:pPr>
              <a:lnSpc>
                <a:spcPts val="6622"/>
              </a:lnSpc>
            </a:pPr>
            <a:r>
              <a:rPr lang="lv-LV" sz="2000" b="1" dirty="0" err="1" smtClean="0">
                <a:solidFill>
                  <a:srgbClr val="111B1E"/>
                </a:solidFill>
                <a:latin typeface="+mj-lt"/>
              </a:rPr>
              <a:t>Chapter</a:t>
            </a:r>
            <a:r>
              <a:rPr lang="lv-LV" sz="2000" b="1" dirty="0" smtClean="0">
                <a:solidFill>
                  <a:srgbClr val="111B1E"/>
                </a:solidFill>
                <a:latin typeface="+mj-lt"/>
              </a:rPr>
              <a:t> 3</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00C2CB"/>
                </a:solidFill>
                <a:latin typeface="League Spartan Italics"/>
              </a:rPr>
              <a:t>Naïve realism vs scientific </a:t>
            </a:r>
            <a:r>
              <a:rPr lang="en-US" b="1" dirty="0" smtClean="0">
                <a:solidFill>
                  <a:srgbClr val="00C2CB"/>
                </a:solidFill>
                <a:latin typeface="League Spartan Italics"/>
              </a:rPr>
              <a:t>methods</a:t>
            </a:r>
            <a:r>
              <a:rPr lang="lv-LV" b="1" dirty="0" smtClean="0">
                <a:solidFill>
                  <a:srgbClr val="00C2CB"/>
                </a:solidFill>
                <a:latin typeface="League Spartan Italics"/>
              </a:rPr>
              <a:t> 5/5</a:t>
            </a:r>
            <a:endParaRPr lang="en-US" b="1" dirty="0">
              <a:solidFill>
                <a:srgbClr val="00C2CB"/>
              </a:solidFill>
              <a:latin typeface="League Spartan Italics"/>
            </a:endParaRPr>
          </a:p>
          <a:p>
            <a:pPr>
              <a:lnSpc>
                <a:spcPts val="6622"/>
              </a:lnSpc>
            </a:pPr>
            <a:endParaRPr lang="en-US" b="1" dirty="0" smtClean="0">
              <a:solidFill>
                <a:srgbClr val="00C2CB"/>
              </a:solidFill>
              <a:latin typeface="League Spartan Italics"/>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6978473" y="3852895"/>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6978473" y="2581211"/>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06789" y="3852895"/>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06789" y="2581211"/>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706789" y="0"/>
            <a:ext cx="2581211" cy="2581211"/>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706789" y="0"/>
            <a:ext cx="1758026" cy="175802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422649" y="4117161"/>
            <a:ext cx="5349363" cy="572402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287000" y="5382346"/>
            <a:ext cx="1153074" cy="1153074"/>
          </a:xfrm>
          <a:prstGeom prst="rect">
            <a:avLst/>
          </a:prstGeom>
        </p:spPr>
      </p:pic>
      <p:sp>
        <p:nvSpPr>
          <p:cNvPr id="14" name="TextBox 14"/>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4</a:t>
            </a:r>
          </a:p>
        </p:txBody>
      </p:sp>
      <p:sp>
        <p:nvSpPr>
          <p:cNvPr id="16" name="TextBox 16"/>
          <p:cNvSpPr txBox="1"/>
          <p:nvPr/>
        </p:nvSpPr>
        <p:spPr>
          <a:xfrm>
            <a:off x="1122076" y="4361921"/>
            <a:ext cx="11526025" cy="1692771"/>
          </a:xfrm>
          <a:prstGeom prst="rect">
            <a:avLst/>
          </a:prstGeom>
        </p:spPr>
        <p:txBody>
          <a:bodyPr lIns="0" tIns="0" rIns="0" bIns="0" rtlCol="0" anchor="t">
            <a:spAutoFit/>
          </a:bodyPr>
          <a:lstStyle/>
          <a:p>
            <a:pPr>
              <a:lnSpc>
                <a:spcPts val="4350"/>
              </a:lnSpc>
            </a:pPr>
            <a:r>
              <a:rPr lang="en-US" sz="3100" spc="31" dirty="0">
                <a:solidFill>
                  <a:srgbClr val="FFFFFF"/>
                </a:solidFill>
                <a:latin typeface="Open Sauce SemiBold" panose="020B0604020202020204" charset="0"/>
              </a:rPr>
              <a:t>Try to catch your very first thoughts regarding the result. How </a:t>
            </a:r>
            <a:r>
              <a:rPr lang="lv-LV" sz="3100" spc="31" dirty="0" err="1" smtClean="0">
                <a:solidFill>
                  <a:srgbClr val="FFFFFF"/>
                </a:solidFill>
                <a:latin typeface="Open Sauce SemiBold" panose="020B0604020202020204" charset="0"/>
              </a:rPr>
              <a:t>did</a:t>
            </a:r>
            <a:r>
              <a:rPr lang="lv-LV" sz="3100" spc="31" dirty="0" smtClean="0">
                <a:solidFill>
                  <a:srgbClr val="FFFFFF"/>
                </a:solidFill>
                <a:latin typeface="Open Sauce SemiBold" panose="020B0604020202020204" charset="0"/>
              </a:rPr>
              <a:t> </a:t>
            </a:r>
            <a:r>
              <a:rPr lang="en-US" sz="3100" spc="31" dirty="0" smtClean="0">
                <a:solidFill>
                  <a:srgbClr val="FFFFFF"/>
                </a:solidFill>
                <a:latin typeface="Open Sauce SemiBold" panose="020B0604020202020204" charset="0"/>
              </a:rPr>
              <a:t>they c</a:t>
            </a:r>
            <a:r>
              <a:rPr lang="lv-LV" sz="3100" spc="31" dirty="0" smtClean="0">
                <a:solidFill>
                  <a:srgbClr val="FFFFFF"/>
                </a:solidFill>
                <a:latin typeface="Open Sauce SemiBold" panose="020B0604020202020204" charset="0"/>
              </a:rPr>
              <a:t>o</a:t>
            </a:r>
            <a:r>
              <a:rPr lang="en-US" sz="3100" spc="31" dirty="0" smtClean="0">
                <a:solidFill>
                  <a:srgbClr val="FFFFFF"/>
                </a:solidFill>
                <a:latin typeface="Open Sauce SemiBold" panose="020B0604020202020204" charset="0"/>
              </a:rPr>
              <a:t>me </a:t>
            </a:r>
            <a:r>
              <a:rPr lang="en-US" sz="3100" spc="31" dirty="0">
                <a:solidFill>
                  <a:srgbClr val="FFFFFF"/>
                </a:solidFill>
                <a:latin typeface="Open Sauce SemiBold" panose="020B0604020202020204" charset="0"/>
              </a:rPr>
              <a:t>up?</a:t>
            </a:r>
          </a:p>
          <a:p>
            <a:pPr>
              <a:lnSpc>
                <a:spcPts val="4350"/>
              </a:lnSpc>
            </a:pPr>
            <a:endParaRPr lang="en-US" sz="3100" spc="31" dirty="0">
              <a:solidFill>
                <a:srgbClr val="FFFFFF"/>
              </a:solidFill>
              <a:latin typeface="Open Sauce SemiBold" panose="020B0604020202020204" charset="0"/>
            </a:endParaRPr>
          </a:p>
        </p:txBody>
      </p:sp>
      <p:sp>
        <p:nvSpPr>
          <p:cNvPr id="17" name="TextBox 17"/>
          <p:cNvSpPr txBox="1"/>
          <p:nvPr/>
        </p:nvSpPr>
        <p:spPr>
          <a:xfrm>
            <a:off x="1127750" y="2481739"/>
            <a:ext cx="14264650" cy="1846659"/>
          </a:xfrm>
          <a:prstGeom prst="rect">
            <a:avLst/>
          </a:prstGeom>
        </p:spPr>
        <p:txBody>
          <a:bodyPr wrap="square" lIns="0" tIns="0" rIns="0" bIns="0" rtlCol="0" anchor="t">
            <a:spAutoFit/>
          </a:bodyPr>
          <a:lstStyle/>
          <a:p>
            <a:r>
              <a:rPr lang="en-US" sz="6000" spc="34" dirty="0">
                <a:solidFill>
                  <a:srgbClr val="FFFFFF"/>
                </a:solidFill>
                <a:latin typeface="Open Sauce SemiBold Bold"/>
              </a:rPr>
              <a:t>Two ways of thinking. </a:t>
            </a:r>
            <a:r>
              <a:rPr lang="en-US" sz="6000" spc="34" dirty="0" smtClean="0">
                <a:solidFill>
                  <a:srgbClr val="FFFFFF"/>
                </a:solidFill>
                <a:latin typeface="Open Sauce SemiBold Bold"/>
              </a:rPr>
              <a:t>Dual</a:t>
            </a:r>
            <a:r>
              <a:rPr lang="lv-LV" sz="6000" spc="34" dirty="0" smtClean="0">
                <a:solidFill>
                  <a:srgbClr val="FFFFFF"/>
                </a:solidFill>
                <a:latin typeface="Open Sauce SemiBold Bold"/>
              </a:rPr>
              <a:t> </a:t>
            </a:r>
            <a:r>
              <a:rPr lang="en-US" sz="6000" spc="34" dirty="0" smtClean="0">
                <a:solidFill>
                  <a:srgbClr val="FFFFFF"/>
                </a:solidFill>
                <a:latin typeface="Open Sauce SemiBold Bold"/>
              </a:rPr>
              <a:t>process </a:t>
            </a:r>
            <a:r>
              <a:rPr lang="en-US" sz="6000" spc="34" dirty="0">
                <a:solidFill>
                  <a:srgbClr val="FFFFFF"/>
                </a:solidFill>
                <a:latin typeface="Open Sauce SemiBold Bold"/>
              </a:rPr>
              <a:t>theories are helping </a:t>
            </a:r>
            <a:r>
              <a:rPr lang="en-US" sz="6000" spc="34" dirty="0" smtClean="0">
                <a:solidFill>
                  <a:srgbClr val="FFFFFF"/>
                </a:solidFill>
                <a:latin typeface="Open Sauce SemiBold Bold"/>
              </a:rPr>
              <a:t>us</a:t>
            </a:r>
            <a:endParaRPr lang="en-US" sz="6000" spc="34" dirty="0">
              <a:solidFill>
                <a:srgbClr val="FFFFFF"/>
              </a:solidFill>
              <a:latin typeface="Open Sauce SemiBold Bold"/>
            </a:endParaRPr>
          </a:p>
        </p:txBody>
      </p:sp>
      <p:sp>
        <p:nvSpPr>
          <p:cNvPr id="18" name="TextBox 18"/>
          <p:cNvSpPr txBox="1"/>
          <p:nvPr/>
        </p:nvSpPr>
        <p:spPr>
          <a:xfrm>
            <a:off x="1127751" y="5617944"/>
            <a:ext cx="7119394" cy="2308324"/>
          </a:xfrm>
          <a:prstGeom prst="rect">
            <a:avLst/>
          </a:prstGeom>
        </p:spPr>
        <p:txBody>
          <a:bodyPr lIns="0" tIns="0" rIns="0" bIns="0" rtlCol="0" anchor="t">
            <a:spAutoFit/>
          </a:bodyPr>
          <a:lstStyle/>
          <a:p>
            <a:pPr>
              <a:lnSpc>
                <a:spcPts val="4500"/>
              </a:lnSpc>
            </a:pPr>
            <a:r>
              <a:rPr lang="en-US" sz="3000" spc="30" dirty="0">
                <a:solidFill>
                  <a:srgbClr val="111B1E"/>
                </a:solidFill>
                <a:latin typeface="Open Sauce SemiBold" panose="020B0604020202020204" charset="0"/>
              </a:rPr>
              <a:t>Exercise: </a:t>
            </a:r>
            <a:r>
              <a:rPr lang="en-US" sz="3000" spc="30" dirty="0">
                <a:solidFill>
                  <a:srgbClr val="FFFFFF"/>
                </a:solidFill>
                <a:latin typeface="Open Sauce SemiBold" panose="020B0604020202020204" charset="0"/>
              </a:rPr>
              <a:t>A bat and a ball cost 1.10 Euro in total. The bat costs 1.00 Euro more than the ball. How much does the ball cost?</a:t>
            </a: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1219090" y="7601034"/>
            <a:ext cx="7108494" cy="3554247"/>
          </a:xfrm>
          <a:prstGeom prst="rect">
            <a:avLst/>
          </a:prstGeom>
        </p:spPr>
      </p:pic>
      <p:sp>
        <p:nvSpPr>
          <p:cNvPr id="20" name="TextBox 20"/>
          <p:cNvSpPr txBox="1"/>
          <p:nvPr/>
        </p:nvSpPr>
        <p:spPr>
          <a:xfrm>
            <a:off x="12394594" y="8005349"/>
            <a:ext cx="4757487" cy="2129507"/>
          </a:xfrm>
          <a:prstGeom prst="rect">
            <a:avLst/>
          </a:prstGeom>
        </p:spPr>
        <p:txBody>
          <a:bodyPr lIns="0" tIns="0" rIns="0" bIns="0" rtlCol="0" anchor="t">
            <a:spAutoFit/>
          </a:bodyPr>
          <a:lstStyle/>
          <a:p>
            <a:pPr algn="ctr">
              <a:lnSpc>
                <a:spcPts val="8625"/>
              </a:lnSpc>
            </a:pPr>
            <a:r>
              <a:rPr lang="en-US" sz="5750" spc="57" dirty="0">
                <a:solidFill>
                  <a:srgbClr val="FFFFFF"/>
                </a:solidFill>
                <a:latin typeface="Open Sauce SemiBold Bold"/>
                <a:hlinkClick r:id="" action="ppaction://hlinkshowjump?jump=nextslide"/>
              </a:rPr>
              <a:t>Why this answer?</a:t>
            </a:r>
            <a:endParaRPr lang="en-US" sz="5750" spc="5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1" name="TextBox 21"/>
          <p:cNvSpPr txBox="1"/>
          <p:nvPr/>
        </p:nvSpPr>
        <p:spPr>
          <a:xfrm>
            <a:off x="1028700" y="9029700"/>
            <a:ext cx="1409700" cy="269304"/>
          </a:xfrm>
          <a:prstGeom prst="rect">
            <a:avLst/>
          </a:prstGeom>
        </p:spPr>
        <p:txBody>
          <a:bodyPr wrap="square" lIns="0" tIns="0" rIns="0" bIns="0" rtlCol="0" anchor="t">
            <a:spAutoFit/>
          </a:bodyPr>
          <a:lstStyle/>
          <a:p>
            <a:pPr>
              <a:lnSpc>
                <a:spcPts val="2100"/>
              </a:lnSpc>
              <a:spcBef>
                <a:spcPct val="0"/>
              </a:spcBef>
            </a:pPr>
            <a:r>
              <a:rPr lang="en-US" sz="1400" spc="196" dirty="0">
                <a:solidFill>
                  <a:srgbClr val="FFFFFF"/>
                </a:solidFill>
                <a:latin typeface="Open Sauce SemiBold"/>
              </a:rPr>
              <a:t>Team Latvia</a:t>
            </a:r>
          </a:p>
        </p:txBody>
      </p:sp>
      <p:sp>
        <p:nvSpPr>
          <p:cNvPr id="22" name="TextBox 22"/>
          <p:cNvSpPr txBox="1"/>
          <p:nvPr/>
        </p:nvSpPr>
        <p:spPr>
          <a:xfrm>
            <a:off x="2823545" y="1283178"/>
            <a:ext cx="12770135" cy="6717288"/>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panose="020B0604020202020204" charset="0"/>
              </a:rPr>
              <a:t>Even if You’ve finally arrived at the correct answer, usually the first thought that pops up in our minds is “10 cents”. That is the wrong answer. The most interesting thing in all this situation is the unconscious, uncontrollable way how this wrong answer emerges. Then the next stage, that greatly defines the level of our fallibility, is whether we feel the urge not to trust our intuitions (“gut feelings”), but to switch to another way of thinking and check them thoroughly and analytically (</a:t>
            </a:r>
            <a:r>
              <a:rPr lang="en-US" sz="3400" spc="34" dirty="0" err="1">
                <a:solidFill>
                  <a:srgbClr val="FFFFFF"/>
                </a:solidFill>
                <a:latin typeface="Open Sauce SemiBold" panose="020B0604020202020204" charset="0"/>
              </a:rPr>
              <a:t>Kahneman</a:t>
            </a:r>
            <a:r>
              <a:rPr lang="en-US" sz="3400" spc="34" dirty="0">
                <a:solidFill>
                  <a:srgbClr val="FFFFFF"/>
                </a:solidFill>
                <a:latin typeface="Open Sauce SemiBold" panose="020B0604020202020204" charset="0"/>
              </a:rPr>
              <a:t>, 2003). Situation, when we don’t question our intuitions, is called cognitive misery or thinking laziness.</a:t>
            </a:r>
            <a:endParaRPr lang="en-US" sz="1200" spc="12" dirty="0">
              <a:solidFill>
                <a:srgbClr val="FFFFFF"/>
              </a:solidFill>
              <a:latin typeface="Open Sauce SemiBold" panose="020B060402020202020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5" name="Group 24"/>
          <p:cNvGrpSpPr/>
          <p:nvPr/>
        </p:nvGrpSpPr>
        <p:grpSpPr>
          <a:xfrm rot="5400000">
            <a:off x="0" y="2587929"/>
            <a:ext cx="2566357" cy="2566357"/>
            <a:chOff x="0" y="0"/>
            <a:chExt cx="6350000" cy="6350000"/>
          </a:xfrm>
        </p:grpSpPr>
        <p:sp>
          <p:nvSpPr>
            <p:cNvPr id="26"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7" name="Group 26"/>
          <p:cNvGrpSpPr/>
          <p:nvPr/>
        </p:nvGrpSpPr>
        <p:grpSpPr>
          <a:xfrm rot="5400000">
            <a:off x="0" y="5154286"/>
            <a:ext cx="1202753" cy="1202753"/>
            <a:chOff x="0" y="0"/>
            <a:chExt cx="6350000" cy="6350000"/>
          </a:xfrm>
          <a:solidFill>
            <a:schemeClr val="bg1"/>
          </a:solidFill>
        </p:grpSpPr>
        <p:sp>
          <p:nvSpPr>
            <p:cNvPr id="2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28"/>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2" action="ppaction://hlinksldjump"/>
              </a:rPr>
              <a:t>Home</a:t>
            </a:r>
            <a:endParaRPr lang="en-US" sz="5496" b="1" dirty="0">
              <a:solidFill>
                <a:srgbClr val="FFFFFF"/>
              </a:solidFill>
              <a:latin typeface="League Spartan Italics"/>
            </a:endParaRPr>
          </a:p>
        </p:txBody>
      </p:sp>
      <p:sp>
        <p:nvSpPr>
          <p:cNvPr id="30"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2"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pic>
        <p:nvPicPr>
          <p:cNvPr id="3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35" name="Group 15"/>
          <p:cNvGrpSpPr/>
          <p:nvPr/>
        </p:nvGrpSpPr>
        <p:grpSpPr>
          <a:xfrm>
            <a:off x="14013535" y="8883071"/>
            <a:ext cx="1404247" cy="1403929"/>
            <a:chOff x="0" y="0"/>
            <a:chExt cx="376691" cy="376606"/>
          </a:xfrm>
        </p:grpSpPr>
        <p:sp>
          <p:nvSpPr>
            <p:cNvPr id="3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37" name="Group 17"/>
          <p:cNvGrpSpPr/>
          <p:nvPr/>
        </p:nvGrpSpPr>
        <p:grpSpPr>
          <a:xfrm>
            <a:off x="13080778" y="9321160"/>
            <a:ext cx="934842" cy="934842"/>
            <a:chOff x="0" y="0"/>
            <a:chExt cx="6350000" cy="6350000"/>
          </a:xfrm>
          <a:solidFill>
            <a:schemeClr val="bg1"/>
          </a:solidFill>
        </p:grpSpPr>
        <p:sp>
          <p:nvSpPr>
            <p:cNvPr id="3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0"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41"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31618"/>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The theories describing human thinking, that have dominated the cognitive sciences and psychology in recent decades are dual process theories. They provide an account of how thought can arise in two different ways.</a:t>
            </a:r>
            <a:endParaRPr lang="en-US" sz="1200" spc="12"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9833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7" name="Group 7"/>
          <p:cNvGrpSpPr/>
          <p:nvPr/>
        </p:nvGrpSpPr>
        <p:grpSpPr>
          <a:xfrm rot="5400000">
            <a:off x="16066349" y="-15246"/>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1" name="Group 11"/>
          <p:cNvGrpSpPr/>
          <p:nvPr/>
        </p:nvGrpSpPr>
        <p:grpSpPr>
          <a:xfrm rot="5400000">
            <a:off x="16575798" y="494203"/>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163515314"/>
              </p:ext>
            </p:extLst>
          </p:nvPr>
        </p:nvGraphicFramePr>
        <p:xfrm>
          <a:off x="3362677" y="983558"/>
          <a:ext cx="11810214" cy="8145780"/>
        </p:xfrm>
        <a:graphic>
          <a:graphicData uri="http://schemas.openxmlformats.org/drawingml/2006/table">
            <a:tbl>
              <a:tblPr firstRow="1" bandRow="1">
                <a:tableStyleId>{5C22544A-7EE6-4342-B048-85BDC9FD1C3A}</a:tableStyleId>
              </a:tblPr>
              <a:tblGrid>
                <a:gridCol w="5905107">
                  <a:extLst>
                    <a:ext uri="{9D8B030D-6E8A-4147-A177-3AD203B41FA5}">
                      <a16:colId xmlns:a16="http://schemas.microsoft.com/office/drawing/2014/main" val="1355117662"/>
                    </a:ext>
                  </a:extLst>
                </a:gridCol>
                <a:gridCol w="5905107">
                  <a:extLst>
                    <a:ext uri="{9D8B030D-6E8A-4147-A177-3AD203B41FA5}">
                      <a16:colId xmlns:a16="http://schemas.microsoft.com/office/drawing/2014/main" val="3137405452"/>
                    </a:ext>
                  </a:extLst>
                </a:gridCol>
              </a:tblGrid>
              <a:tr h="1127181">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1” – intuitive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tc>
                  <a:txBody>
                    <a:bodyPr/>
                    <a:lstStyle/>
                    <a:p>
                      <a:pPr marL="0" marR="0" algn="ctr">
                        <a:lnSpc>
                          <a:spcPct val="115000"/>
                        </a:lnSpc>
                        <a:spcBef>
                          <a:spcPts val="0"/>
                        </a:spcBef>
                        <a:spcAft>
                          <a:spcPts val="0"/>
                        </a:spcAft>
                      </a:pPr>
                      <a:r>
                        <a:rPr lang="en-GB" sz="3500" b="1" dirty="0">
                          <a:effectLst/>
                          <a:latin typeface="Open Sauce SemiBold" panose="020B0604020202020204" charset="0"/>
                          <a:ea typeface="Calibri" panose="020F0502020204030204" pitchFamily="34" charset="0"/>
                          <a:cs typeface="Times New Roman" panose="02020603050405020304" pitchFamily="18" charset="0"/>
                        </a:rPr>
                        <a:t>“System 2” – analytic thinking</a:t>
                      </a:r>
                      <a:endParaRPr lang="en-US" sz="3500" dirty="0">
                        <a:effectLst/>
                        <a:latin typeface="Open Sauce SemiBold" panose="020B0604020202020204" charset="0"/>
                        <a:ea typeface="Calibri" panose="020F0502020204030204" pitchFamily="34" charset="0"/>
                        <a:cs typeface="Times New Roman" panose="02020603050405020304" pitchFamily="18" charset="0"/>
                      </a:endParaRPr>
                    </a:p>
                  </a:txBody>
                  <a:tcPr marL="68580" marR="68580" marT="0" marB="0">
                    <a:solidFill>
                      <a:srgbClr val="00C2CB"/>
                    </a:solidFill>
                  </a:tcPr>
                </a:tc>
                <a:extLst>
                  <a:ext uri="{0D108BD9-81ED-4DB2-BD59-A6C34878D82A}">
                    <a16:rowId xmlns:a16="http://schemas.microsoft.com/office/drawing/2014/main" val="163625852"/>
                  </a:ext>
                </a:extLst>
              </a:tr>
              <a:tr h="2511996">
                <a:tc>
                  <a:txBody>
                    <a:bodyPr/>
                    <a:lstStyle/>
                    <a:p>
                      <a:r>
                        <a:rPr lang="en-US" sz="2800" kern="1200" dirty="0" smtClean="0">
                          <a:solidFill>
                            <a:schemeClr val="dk1"/>
                          </a:solidFill>
                          <a:effectLst/>
                          <a:latin typeface="Open Sauce SemiBold" panose="020B0604020202020204" charset="0"/>
                          <a:ea typeface="+mn-ea"/>
                          <a:cs typeface="+mn-cs"/>
                        </a:rPr>
                        <a:t>Unconscious, intuitive process. Fast, effective, without any effort, thinking heuristics based, emotional. Well known errors occur relatively systematically and predictably.</a:t>
                      </a:r>
                    </a:p>
                    <a:p>
                      <a:endParaRPr lang="en-US" sz="2800" kern="1200" dirty="0" smtClean="0">
                        <a:solidFill>
                          <a:schemeClr val="dk1"/>
                        </a:solidFill>
                        <a:effectLst/>
                        <a:latin typeface="Open Sauce SemiBold" panose="020B0604020202020204" charset="0"/>
                        <a:ea typeface="+mn-ea"/>
                        <a:cs typeface="+mn-cs"/>
                      </a:endParaRPr>
                    </a:p>
                    <a:p>
                      <a:endParaRPr lang="en-US" sz="2800" kern="1200" dirty="0" smtClean="0">
                        <a:solidFill>
                          <a:schemeClr val="dk1"/>
                        </a:solidFill>
                        <a:effectLst/>
                        <a:latin typeface="Open Sauce SemiBold" panose="020B0604020202020204" charset="0"/>
                        <a:ea typeface="+mn-ea"/>
                        <a:cs typeface="+mn-cs"/>
                      </a:endParaRPr>
                    </a:p>
                    <a:p>
                      <a:r>
                        <a:rPr lang="en-US" sz="2800" kern="1200" dirty="0" smtClean="0">
                          <a:solidFill>
                            <a:schemeClr val="dk1"/>
                          </a:solidFill>
                          <a:effectLst/>
                          <a:latin typeface="Open Sauce SemiBold" panose="020B0604020202020204" charset="0"/>
                          <a:ea typeface="+mn-ea"/>
                          <a:cs typeface="+mn-cs"/>
                        </a:rPr>
                        <a:t>Implicit processes or attitudes usually take a long amount of time to change with the forming of new habits. </a:t>
                      </a:r>
                    </a:p>
                    <a:p>
                      <a:endParaRPr lang="en-US" dirty="0"/>
                    </a:p>
                  </a:txBody>
                  <a:tcPr>
                    <a:solidFill>
                      <a:srgbClr val="EBFEFF"/>
                    </a:solidFill>
                  </a:tcPr>
                </a:tc>
                <a:tc>
                  <a:txBody>
                    <a:bodyPr/>
                    <a:lstStyle/>
                    <a:p>
                      <a:r>
                        <a:rPr lang="en-US" sz="2800" kern="1200" dirty="0" smtClean="0">
                          <a:solidFill>
                            <a:schemeClr val="dk1"/>
                          </a:solidFill>
                          <a:effectLst/>
                          <a:latin typeface="Open Sauce SemiBold" panose="020B0604020202020204" charset="0"/>
                          <a:ea typeface="+mn-ea"/>
                          <a:cs typeface="+mn-cs"/>
                        </a:rPr>
                        <a:t>Conscious, controlled process. Slow, effortful, rule-based (e.g. logic), analytic, sequential thinking system. </a:t>
                      </a:r>
                    </a:p>
                    <a:p>
                      <a:r>
                        <a:rPr lang="en-US" sz="2800" kern="1200" dirty="0" smtClean="0">
                          <a:solidFill>
                            <a:schemeClr val="dk1"/>
                          </a:solidFill>
                          <a:effectLst/>
                          <a:latin typeface="Open Sauce SemiBold" panose="020B0604020202020204" charset="0"/>
                          <a:ea typeface="+mn-ea"/>
                          <a:cs typeface="+mn-cs"/>
                        </a:rPr>
                        <a:t>Performed in the central working memory system. Because of this, it has a limited capacity and is slower than System 1. It is known as the rational system because it reasons according to logical standards. </a:t>
                      </a:r>
                    </a:p>
                    <a:p>
                      <a:r>
                        <a:rPr lang="en-US" sz="2800" kern="1200" dirty="0" smtClean="0">
                          <a:solidFill>
                            <a:schemeClr val="dk1"/>
                          </a:solidFill>
                          <a:effectLst/>
                          <a:latin typeface="Open Sauce SemiBold" panose="020B0604020202020204" charset="0"/>
                          <a:ea typeface="+mn-ea"/>
                          <a:cs typeface="+mn-cs"/>
                        </a:rPr>
                        <a:t>Verbalized explicit processes or attitudes and actions may change with persuasion or education.</a:t>
                      </a:r>
                    </a:p>
                  </a:txBody>
                  <a:tcPr>
                    <a:solidFill>
                      <a:srgbClr val="EBFEFF"/>
                    </a:solidFill>
                  </a:tcPr>
                </a:tc>
                <a:extLst>
                  <a:ext uri="{0D108BD9-81ED-4DB2-BD59-A6C34878D82A}">
                    <a16:rowId xmlns:a16="http://schemas.microsoft.com/office/drawing/2014/main" val="4174641998"/>
                  </a:ext>
                </a:extLst>
              </a:tr>
            </a:tbl>
          </a:graphicData>
        </a:graphic>
      </p:graphicFrame>
      <p:sp>
        <p:nvSpPr>
          <p:cNvPr id="33" name="TextBox 32"/>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37424" y="949314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85315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grpSp>
        <p:nvGrpSpPr>
          <p:cNvPr id="4" name="Group 4"/>
          <p:cNvGrpSpPr/>
          <p:nvPr/>
        </p:nvGrpSpPr>
        <p:grpSpPr>
          <a:xfrm rot="5400000">
            <a:off x="16065130" y="1219"/>
            <a:ext cx="2251675" cy="2249237"/>
            <a:chOff x="0" y="0"/>
            <a:chExt cx="218406" cy="218169"/>
          </a:xfrm>
        </p:grpSpPr>
        <p:sp>
          <p:nvSpPr>
            <p:cNvPr id="5" name="Freeform 5"/>
            <p:cNvSpPr/>
            <p:nvPr/>
          </p:nvSpPr>
          <p:spPr>
            <a:xfrm>
              <a:off x="0" y="0"/>
              <a:ext cx="218406" cy="218169"/>
            </a:xfrm>
            <a:custGeom>
              <a:avLst/>
              <a:gdLst/>
              <a:ahLst/>
              <a:cxnLst/>
              <a:rect l="l" t="t" r="r" b="b"/>
              <a:pathLst>
                <a:path w="218406" h="218169">
                  <a:moveTo>
                    <a:pt x="0" y="0"/>
                  </a:moveTo>
                  <a:lnTo>
                    <a:pt x="218406" y="0"/>
                  </a:lnTo>
                  <a:lnTo>
                    <a:pt x="218406" y="218169"/>
                  </a:lnTo>
                  <a:lnTo>
                    <a:pt x="0" y="218169"/>
                  </a:lnTo>
                  <a:close/>
                </a:path>
              </a:pathLst>
            </a:custGeom>
            <a:solidFill>
              <a:srgbClr val="004AAD"/>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6572885" y="0"/>
            <a:ext cx="1754700" cy="1754700"/>
          </a:xfrm>
          <a:prstGeom prst="rect">
            <a:avLst/>
          </a:prstGeom>
        </p:spPr>
      </p:pic>
      <p:grpSp>
        <p:nvGrpSpPr>
          <p:cNvPr id="7" name="Group 7"/>
          <p:cNvGrpSpPr/>
          <p:nvPr/>
        </p:nvGrpSpPr>
        <p:grpSpPr>
          <a:xfrm rot="5400000">
            <a:off x="11791884" y="-5"/>
            <a:ext cx="2221651" cy="22216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28467" y="0"/>
            <a:ext cx="2251675" cy="1125837"/>
          </a:xfrm>
          <a:prstGeom prst="rect">
            <a:avLst/>
          </a:prstGeom>
        </p:spPr>
      </p:pic>
      <p:sp>
        <p:nvSpPr>
          <p:cNvPr id="10" name="TextBox 10"/>
          <p:cNvSpPr txBox="1"/>
          <p:nvPr/>
        </p:nvSpPr>
        <p:spPr>
          <a:xfrm>
            <a:off x="3583047" y="3362500"/>
            <a:ext cx="11804258" cy="3398366"/>
          </a:xfrm>
          <a:prstGeom prst="rect">
            <a:avLst/>
          </a:prstGeom>
        </p:spPr>
        <p:txBody>
          <a:bodyPr lIns="0" tIns="0" rIns="0" bIns="0" rtlCol="0" anchor="t">
            <a:spAutoFit/>
          </a:bodyPr>
          <a:lstStyle/>
          <a:p>
            <a:pPr algn="ctr">
              <a:lnSpc>
                <a:spcPts val="5250"/>
              </a:lnSpc>
            </a:pPr>
            <a:r>
              <a:rPr lang="en-US" sz="3500" spc="35" dirty="0">
                <a:solidFill>
                  <a:srgbClr val="111B1E"/>
                </a:solidFill>
                <a:latin typeface="Open Sauce SemiBold" panose="020B0604020202020204" charset="0"/>
              </a:rPr>
              <a:t>Intuitive thinking is very unreliable and erroneous on issues that are better served by scientific way of thinking, that means – most issues. Important note: It is not always the case that analytic thinking arrives at better results than intuitive!</a:t>
            </a:r>
            <a:endParaRPr lang="lv-LV" sz="3500" spc="35" dirty="0">
              <a:solidFill>
                <a:srgbClr val="111B1E"/>
              </a:solidFill>
              <a:latin typeface="Open Sauce SemiBold" panose="020B0604020202020204" charset="0"/>
            </a:endParaRPr>
          </a:p>
        </p:txBody>
      </p:sp>
      <p:grpSp>
        <p:nvGrpSpPr>
          <p:cNvPr id="11" name="Group 11"/>
          <p:cNvGrpSpPr/>
          <p:nvPr/>
        </p:nvGrpSpPr>
        <p:grpSpPr>
          <a:xfrm rot="5400000">
            <a:off x="12301333" y="509444"/>
            <a:ext cx="1202753" cy="120275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03438"/>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78694" y="9372521"/>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3"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4" name="TextBox 33"/>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5"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418490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180102" y="0"/>
            <a:ext cx="4107898" cy="2053949"/>
          </a:xfrm>
          <a:prstGeom prst="rect">
            <a:avLst/>
          </a:prstGeom>
        </p:spPr>
      </p:pic>
      <p:sp>
        <p:nvSpPr>
          <p:cNvPr id="5" name="TextBox 5"/>
          <p:cNvSpPr txBox="1"/>
          <p:nvPr/>
        </p:nvSpPr>
        <p:spPr>
          <a:xfrm>
            <a:off x="1371600" y="2615937"/>
            <a:ext cx="15951884" cy="5129609"/>
          </a:xfrm>
          <a:prstGeom prst="rect">
            <a:avLst/>
          </a:prstGeom>
        </p:spPr>
        <p:txBody>
          <a:bodyPr lIns="0" tIns="0" rIns="0" bIns="0" rtlCol="0" anchor="t">
            <a:spAutoFit/>
          </a:bodyPr>
          <a:lstStyle/>
          <a:p>
            <a:pPr>
              <a:lnSpc>
                <a:spcPts val="4981"/>
              </a:lnSpc>
            </a:pPr>
            <a:r>
              <a:rPr lang="en-US" sz="3321" spc="33" dirty="0">
                <a:solidFill>
                  <a:srgbClr val="111B1E"/>
                </a:solidFill>
                <a:latin typeface="Open Sauce"/>
              </a:rPr>
              <a:t>The solution number 1 for almost all global problems is to know ourselves better, to </a:t>
            </a:r>
            <a:r>
              <a:rPr lang="lv-LV" sz="3321" spc="33" dirty="0" err="1" smtClean="0">
                <a:solidFill>
                  <a:srgbClr val="111B1E"/>
                </a:solidFill>
                <a:latin typeface="Open Sauce"/>
              </a:rPr>
              <a:t>learn</a:t>
            </a:r>
            <a:r>
              <a:rPr lang="en-US" sz="3321" spc="33" dirty="0" smtClean="0">
                <a:solidFill>
                  <a:srgbClr val="111B1E"/>
                </a:solidFill>
                <a:latin typeface="Open Sauce"/>
              </a:rPr>
              <a:t> </a:t>
            </a:r>
            <a:r>
              <a:rPr lang="en-US" sz="3321" spc="33" dirty="0">
                <a:solidFill>
                  <a:srgbClr val="111B1E"/>
                </a:solidFill>
                <a:latin typeface="Open Sauce"/>
              </a:rPr>
              <a:t>how to avoid unnecessary errors, false beliefs, bias (like racism, xenophobia etc.), waste of resources (like public policies based on pseudoscience), conflicts, man-made disasters (think – nuclear weapons). As we see, false beliefs can be very dangerous (330 thousand dead in few years just in one country due to false beliefs about health care issues (Geffen, 2005; </a:t>
            </a:r>
            <a:r>
              <a:rPr lang="en-US" sz="3321" spc="33" dirty="0" err="1">
                <a:solidFill>
                  <a:srgbClr val="111B1E"/>
                </a:solidFill>
                <a:latin typeface="Open Sauce"/>
              </a:rPr>
              <a:t>Jaiswal</a:t>
            </a:r>
            <a:r>
              <a:rPr lang="en-US" sz="3321" spc="33" dirty="0">
                <a:solidFill>
                  <a:srgbClr val="111B1E"/>
                </a:solidFill>
                <a:latin typeface="Open Sauce"/>
              </a:rPr>
              <a:t>, </a:t>
            </a:r>
            <a:r>
              <a:rPr lang="en-US" sz="3321" spc="33" dirty="0" err="1">
                <a:solidFill>
                  <a:srgbClr val="111B1E"/>
                </a:solidFill>
                <a:latin typeface="Open Sauce"/>
              </a:rPr>
              <a:t>LoSchiavo</a:t>
            </a:r>
            <a:r>
              <a:rPr lang="en-US" sz="3321" spc="33" dirty="0">
                <a:solidFill>
                  <a:srgbClr val="111B1E"/>
                </a:solidFill>
                <a:latin typeface="Open Sauce"/>
              </a:rPr>
              <a:t>, &amp; Perlman, 2020; </a:t>
            </a:r>
            <a:r>
              <a:rPr lang="en-US" sz="3321" spc="33" dirty="0" err="1">
                <a:solidFill>
                  <a:srgbClr val="111B1E"/>
                </a:solidFill>
                <a:latin typeface="Open Sauce"/>
              </a:rPr>
              <a:t>Simelela</a:t>
            </a:r>
            <a:r>
              <a:rPr lang="en-US" sz="3321" spc="33" dirty="0">
                <a:solidFill>
                  <a:srgbClr val="111B1E"/>
                </a:solidFill>
                <a:latin typeface="Open Sauce"/>
              </a:rPr>
              <a:t>, Venter, Pillay, &amp; Barron, 2015; </a:t>
            </a:r>
            <a:r>
              <a:rPr lang="en-US" sz="3321" spc="33" dirty="0" err="1">
                <a:solidFill>
                  <a:srgbClr val="111B1E"/>
                </a:solidFill>
                <a:latin typeface="Open Sauce"/>
              </a:rPr>
              <a:t>Tsikata</a:t>
            </a:r>
            <a:r>
              <a:rPr lang="en-US" sz="3321" spc="33" dirty="0">
                <a:solidFill>
                  <a:srgbClr val="111B1E"/>
                </a:solidFill>
                <a:latin typeface="Open Sauce"/>
              </a:rPr>
              <a:t>, </a:t>
            </a:r>
            <a:r>
              <a:rPr lang="en-US" sz="3321" spc="33" dirty="0" err="1">
                <a:solidFill>
                  <a:srgbClr val="111B1E"/>
                </a:solidFill>
                <a:latin typeface="Open Sauce"/>
              </a:rPr>
              <a:t>Pindi</a:t>
            </a:r>
            <a:r>
              <a:rPr lang="en-US" sz="3321" spc="33" dirty="0">
                <a:solidFill>
                  <a:srgbClr val="111B1E"/>
                </a:solidFill>
                <a:latin typeface="Open Sauce"/>
              </a:rPr>
              <a:t>, &amp; </a:t>
            </a:r>
            <a:r>
              <a:rPr lang="en-US" sz="3321" spc="33" dirty="0" err="1">
                <a:solidFill>
                  <a:srgbClr val="111B1E"/>
                </a:solidFill>
                <a:latin typeface="Open Sauce"/>
              </a:rPr>
              <a:t>Anaele</a:t>
            </a:r>
            <a:r>
              <a:rPr lang="en-US" sz="3321" spc="33" dirty="0">
                <a:solidFill>
                  <a:srgbClr val="111B1E"/>
                </a:solidFill>
                <a:latin typeface="Open Sauce"/>
              </a:rPr>
              <a:t>, 2016)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19867" y="7418867"/>
            <a:ext cx="2868133" cy="2868133"/>
          </a:xfrm>
          <a:prstGeom prst="rect">
            <a:avLst/>
          </a:prstGeom>
        </p:spPr>
      </p:pic>
      <p:grpSp>
        <p:nvGrpSpPr>
          <p:cNvPr id="8" name="Group 8"/>
          <p:cNvGrpSpPr/>
          <p:nvPr/>
        </p:nvGrpSpPr>
        <p:grpSpPr>
          <a:xfrm>
            <a:off x="14015619" y="8883071"/>
            <a:ext cx="1404247" cy="1403929"/>
            <a:chOff x="0" y="0"/>
            <a:chExt cx="376691" cy="376606"/>
          </a:xfrm>
        </p:grpSpPr>
        <p:sp>
          <p:nvSpPr>
            <p:cNvPr id="9" name="Freeform 9"/>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1" name="Group 11"/>
          <p:cNvGrpSpPr/>
          <p:nvPr/>
        </p:nvGrpSpPr>
        <p:grpSpPr>
          <a:xfrm>
            <a:off x="13080778" y="9352158"/>
            <a:ext cx="934842" cy="9348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13" name="TextBox 4"/>
          <p:cNvSpPr txBox="1"/>
          <p:nvPr/>
        </p:nvSpPr>
        <p:spPr>
          <a:xfrm>
            <a:off x="14994286" y="395731"/>
            <a:ext cx="2479529"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rId6" action="ppaction://hlinksldjump"/>
              </a:rPr>
              <a:t>Home</a:t>
            </a:r>
            <a:endParaRPr lang="en-US" sz="6484" b="1" dirty="0">
              <a:solidFill>
                <a:srgbClr val="FFFFFF"/>
              </a:solidFill>
              <a:latin typeface="+mj-lt"/>
            </a:endParaRPr>
          </a:p>
        </p:txBody>
      </p:sp>
      <p:sp>
        <p:nvSpPr>
          <p:cNvPr id="14" name="TextBox 10"/>
          <p:cNvSpPr txBox="1"/>
          <p:nvPr/>
        </p:nvSpPr>
        <p:spPr>
          <a:xfrm>
            <a:off x="15911206" y="8852933"/>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mj-lt"/>
                <a:hlinkClick r:id="" action="ppaction://hlinkshowjump?jump=nextslide"/>
              </a:rPr>
              <a:t>Next</a:t>
            </a:r>
            <a:endParaRPr lang="en-US" sz="6484" b="1" dirty="0">
              <a:solidFill>
                <a:srgbClr val="FFFFFF"/>
              </a:solidFill>
              <a:latin typeface="+mj-lt"/>
            </a:endParaRPr>
          </a:p>
        </p:txBody>
      </p:sp>
      <p:sp>
        <p:nvSpPr>
          <p:cNvPr id="16" name="TextBox 3"/>
          <p:cNvSpPr txBox="1"/>
          <p:nvPr/>
        </p:nvSpPr>
        <p:spPr>
          <a:xfrm>
            <a:off x="1371600" y="437501"/>
            <a:ext cx="6743700" cy="3000821"/>
          </a:xfrm>
          <a:prstGeom prst="rect">
            <a:avLst/>
          </a:prstGeom>
        </p:spPr>
        <p:txBody>
          <a:bodyPr wrap="square" lIns="0" tIns="0" rIns="0" bIns="0" rtlCol="0" anchor="t">
            <a:spAutoFit/>
          </a:bodyPr>
          <a:lstStyle/>
          <a:p>
            <a:pPr>
              <a:lnSpc>
                <a:spcPts val="7800"/>
              </a:lnSpc>
            </a:pPr>
            <a:r>
              <a:rPr lang="en-US" sz="2000" b="1" dirty="0">
                <a:solidFill>
                  <a:srgbClr val="111B1E"/>
                </a:solidFill>
                <a:latin typeface="+mj-lt"/>
              </a:rPr>
              <a:t>Introduction</a:t>
            </a:r>
            <a:r>
              <a:rPr lang="en-US" sz="2000" dirty="0" smtClean="0">
                <a:solidFill>
                  <a:srgbClr val="111B1E"/>
                </a:solidFill>
                <a:latin typeface="League Spartan Italics"/>
              </a:rPr>
              <a:t>.</a:t>
            </a:r>
            <a:r>
              <a:rPr lang="lv-LV" sz="2000" dirty="0" smtClean="0">
                <a:solidFill>
                  <a:srgbClr val="111B1E"/>
                </a:solidFill>
                <a:latin typeface="League Spartan Italics"/>
              </a:rPr>
              <a:t> </a:t>
            </a:r>
            <a:r>
              <a:rPr lang="en-US" b="1" dirty="0">
                <a:solidFill>
                  <a:srgbClr val="111B1E"/>
                </a:solidFill>
                <a:latin typeface="Open Sauce SemiBold" panose="020B0604020202020204" charset="0"/>
              </a:rPr>
              <a:t>Thinking</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and</a:t>
            </a:r>
            <a:r>
              <a:rPr lang="en-US" dirty="0">
                <a:solidFill>
                  <a:srgbClr val="111B1E"/>
                </a:solidFill>
                <a:latin typeface="Open Sauce SemiBold" panose="020B0604020202020204" charset="0"/>
              </a:rPr>
              <a:t> </a:t>
            </a:r>
            <a:r>
              <a:rPr lang="en-US" b="1" dirty="0">
                <a:solidFill>
                  <a:srgbClr val="111B1E"/>
                </a:solidFill>
                <a:latin typeface="Open Sauce SemiBold" panose="020B0604020202020204" charset="0"/>
              </a:rPr>
              <a:t>science</a:t>
            </a:r>
            <a:r>
              <a:rPr lang="en-US" dirty="0" smtClean="0">
                <a:solidFill>
                  <a:srgbClr val="111B1E"/>
                </a:solidFill>
                <a:latin typeface="Open Sauce SemiBold" panose="020B0604020202020204" charset="0"/>
              </a:rPr>
              <a:t>.</a:t>
            </a:r>
            <a:r>
              <a:rPr lang="lv-LV" dirty="0" smtClean="0">
                <a:solidFill>
                  <a:srgbClr val="111B1E"/>
                </a:solidFill>
                <a:latin typeface="Open Sauce SemiBold" panose="020B0604020202020204" charset="0"/>
              </a:rPr>
              <a:t> 4/5</a:t>
            </a:r>
            <a:endParaRPr lang="en-US" dirty="0">
              <a:solidFill>
                <a:srgbClr val="111B1E"/>
              </a:solidFill>
              <a:latin typeface="Open Sauce SemiBold" panose="020B0604020202020204" charset="0"/>
            </a:endParaRPr>
          </a:p>
          <a:p>
            <a:pPr>
              <a:lnSpc>
                <a:spcPts val="7800"/>
              </a:lnSpc>
            </a:pPr>
            <a:endParaRPr lang="en-US" sz="2000" dirty="0">
              <a:solidFill>
                <a:srgbClr val="111B1E"/>
              </a:solidFill>
              <a:latin typeface="League Spartan Italics"/>
            </a:endParaRPr>
          </a:p>
          <a:p>
            <a:pPr>
              <a:lnSpc>
                <a:spcPts val="7800"/>
              </a:lnSpc>
            </a:pPr>
            <a:endParaRPr lang="en-US" sz="2000" dirty="0">
              <a:solidFill>
                <a:srgbClr val="111B1E"/>
              </a:solidFill>
              <a:latin typeface="League Spartan Italics"/>
            </a:endParaRPr>
          </a:p>
        </p:txBody>
      </p:sp>
      <p:pic>
        <p:nvPicPr>
          <p:cNvPr id="17"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8406303"/>
            <a:ext cx="1880693" cy="1880693"/>
          </a:xfrm>
          <a:prstGeom prst="rect">
            <a:avLst/>
          </a:prstGeom>
        </p:spPr>
      </p:pic>
      <p:sp>
        <p:nvSpPr>
          <p:cNvPr id="18" name="TextBox 20"/>
          <p:cNvSpPr txBox="1"/>
          <p:nvPr/>
        </p:nvSpPr>
        <p:spPr>
          <a:xfrm>
            <a:off x="129555" y="9067094"/>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377202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679673"/>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There </a:t>
            </a:r>
            <a:r>
              <a:rPr lang="en-US" sz="3500" spc="35" dirty="0">
                <a:solidFill>
                  <a:srgbClr val="111B1E"/>
                </a:solidFill>
                <a:latin typeface="Open Sauce SemiBold" panose="020B0604020202020204" charset="0"/>
              </a:rPr>
              <a:t>are two ways why and how that happens:</a:t>
            </a:r>
            <a:endParaRPr lang="en-US" sz="1200" spc="12" dirty="0">
              <a:solidFill>
                <a:srgbClr val="111B1E"/>
              </a:solidFill>
              <a:latin typeface="Open Sauce Semi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4927659"/>
            <a:ext cx="11793116" cy="3331618"/>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2)</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One </a:t>
            </a:r>
            <a:r>
              <a:rPr lang="en-US" sz="3500" spc="35" dirty="0">
                <a:solidFill>
                  <a:srgbClr val="111B1E"/>
                </a:solidFill>
                <a:latin typeface="Open Sauce SemiBold" panose="020B0604020202020204" charset="0"/>
              </a:rPr>
              <a:t>typical and counterproductive way of using analytic thinking is rationalization. Rationalization is an attempt to defend questionable thinking results obtained by intuitive thinking (or in any other way) by trying to selectively find supportive arguments.</a:t>
            </a:r>
          </a:p>
        </p:txBody>
      </p:sp>
      <p:sp>
        <p:nvSpPr>
          <p:cNvPr id="34" name="TextBox 33"/>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5"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6" name="TextBox 35"/>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7"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0"/>
          <p:cNvSpPr txBox="1"/>
          <p:nvPr/>
        </p:nvSpPr>
        <p:spPr>
          <a:xfrm>
            <a:off x="3362677" y="2726534"/>
            <a:ext cx="11793116" cy="1972271"/>
          </a:xfrm>
          <a:prstGeom prst="rect">
            <a:avLst/>
          </a:prstGeom>
        </p:spPr>
        <p:txBody>
          <a:bodyPr wrap="square" lIns="0" tIns="0" rIns="0" bIns="0" rtlCol="0" anchor="t">
            <a:spAutoFit/>
          </a:bodyPr>
          <a:lstStyle/>
          <a:p>
            <a:pPr>
              <a:lnSpc>
                <a:spcPts val="5250"/>
              </a:lnSpc>
            </a:pPr>
            <a:r>
              <a:rPr lang="en-US" sz="3500" spc="35" dirty="0" smtClean="0">
                <a:solidFill>
                  <a:srgbClr val="111B1E"/>
                </a:solidFill>
                <a:latin typeface="Open Sauce SemiBold" panose="020B0604020202020204" charset="0"/>
              </a:rPr>
              <a:t>1)</a:t>
            </a:r>
            <a:r>
              <a:rPr lang="lv-LV" sz="3500" spc="35" dirty="0" smtClean="0">
                <a:solidFill>
                  <a:srgbClr val="111B1E"/>
                </a:solidFill>
                <a:latin typeface="Open Sauce SemiBold" panose="020B0604020202020204" charset="0"/>
              </a:rPr>
              <a:t> </a:t>
            </a:r>
            <a:r>
              <a:rPr lang="en-US" sz="3500" spc="35" dirty="0" smtClean="0">
                <a:solidFill>
                  <a:srgbClr val="111B1E"/>
                </a:solidFill>
                <a:latin typeface="Open Sauce SemiBold" panose="020B0604020202020204" charset="0"/>
              </a:rPr>
              <a:t>Analytic </a:t>
            </a:r>
            <a:r>
              <a:rPr lang="en-US" sz="3500" spc="35" dirty="0">
                <a:solidFill>
                  <a:srgbClr val="111B1E"/>
                </a:solidFill>
                <a:latin typeface="Open Sauce SemiBold" panose="020B0604020202020204" charset="0"/>
              </a:rPr>
              <a:t>thinking is only as good as thinking norms used – it is normative thinking. Most of these norms are learned, many of them are plain wrong.</a:t>
            </a:r>
          </a:p>
        </p:txBody>
      </p:sp>
      <p:sp>
        <p:nvSpPr>
          <p:cNvPr id="29" name="TextBox 13"/>
          <p:cNvSpPr txBox="1"/>
          <p:nvPr/>
        </p:nvSpPr>
        <p:spPr>
          <a:xfrm>
            <a:off x="3362677" y="939541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04780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6" y="1612223"/>
            <a:ext cx="13096523" cy="679673"/>
          </a:xfrm>
          <a:prstGeom prst="rect">
            <a:avLst/>
          </a:prstGeom>
        </p:spPr>
        <p:txBody>
          <a:bodyPr wrap="square" lIns="0" tIns="0" rIns="0" bIns="0" rtlCol="0" anchor="t">
            <a:spAutoFit/>
          </a:bodyPr>
          <a:lstStyle/>
          <a:p>
            <a:pPr>
              <a:lnSpc>
                <a:spcPts val="5250"/>
              </a:lnSpc>
            </a:pPr>
            <a:r>
              <a:rPr lang="en-US" sz="3500" b="1" spc="35" dirty="0">
                <a:solidFill>
                  <a:srgbClr val="111B1E"/>
                </a:solidFill>
                <a:latin typeface="Open Sauce SemiBold Bold" panose="020B0604020202020204" charset="0"/>
              </a:rPr>
              <a:t>Dual process theories – why they are so important</a:t>
            </a:r>
            <a:r>
              <a:rPr lang="en-US" sz="3500" b="1" spc="35" dirty="0" smtClean="0">
                <a:solidFill>
                  <a:srgbClr val="111B1E"/>
                </a:solidFill>
                <a:latin typeface="Open Sauce SemiBold Bold" panose="020B0604020202020204" charset="0"/>
              </a:rPr>
              <a:t>?</a:t>
            </a:r>
            <a:r>
              <a:rPr lang="lv-LV" sz="3500" b="1" spc="35" dirty="0" smtClean="0">
                <a:solidFill>
                  <a:srgbClr val="111B1E"/>
                </a:solidFill>
                <a:latin typeface="Open Sauce SemiBold Bold" panose="020B0604020202020204" charset="0"/>
              </a:rPr>
              <a:t> 1/3</a:t>
            </a:r>
            <a:endParaRPr lang="en-US" sz="120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4690964"/>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Elder and Paul (1996) acknowledge that in the context of critical thinking (see Chapter 8), the most important thing for a primary school student would be to “discover” their thinking, and that this is possible only by acknowledging that thinking has “parts”, and that everyone can influence their own thinking.</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95440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2/3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3331618"/>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Although dual process theories do not claim the status of a precise model of human thinking, they do have an appropriate scientific basis, are easy enough to understand, and their predictable effects are demonstrable and useful in practice.</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24357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a:ln>
              <a:solidFill>
                <a:srgbClr val="000000"/>
              </a:solidFill>
            </a:ln>
          </p:spPr>
        </p:sp>
      </p:grpSp>
      <p:sp>
        <p:nvSpPr>
          <p:cNvPr id="10" name="TextBox 10"/>
          <p:cNvSpPr txBox="1"/>
          <p:nvPr/>
        </p:nvSpPr>
        <p:spPr>
          <a:xfrm>
            <a:off x="3362677" y="1612223"/>
            <a:ext cx="11793116" cy="592278"/>
          </a:xfrm>
          <a:prstGeom prst="rect">
            <a:avLst/>
          </a:prstGeom>
        </p:spPr>
        <p:txBody>
          <a:bodyPr wrap="square" lIns="0" tIns="0" rIns="0" bIns="0" rtlCol="0" anchor="t">
            <a:spAutoFit/>
          </a:bodyPr>
          <a:lstStyle/>
          <a:p>
            <a:pPr>
              <a:lnSpc>
                <a:spcPts val="5250"/>
              </a:lnSpc>
            </a:pPr>
            <a:r>
              <a:rPr lang="en-US" sz="2800" b="1" spc="35" dirty="0">
                <a:solidFill>
                  <a:srgbClr val="111B1E"/>
                </a:solidFill>
                <a:latin typeface="Open Sauce SemiBold Bold" panose="020B0604020202020204" charset="0"/>
              </a:rPr>
              <a:t>Dual process theories – why they are so important</a:t>
            </a:r>
            <a:r>
              <a:rPr lang="en-US" sz="2800" b="1" spc="35" dirty="0" smtClean="0">
                <a:solidFill>
                  <a:srgbClr val="111B1E"/>
                </a:solidFill>
                <a:latin typeface="Open Sauce SemiBold Bold" panose="020B0604020202020204" charset="0"/>
              </a:rPr>
              <a:t>?</a:t>
            </a:r>
            <a:r>
              <a:rPr lang="lv-LV" sz="2800" b="1" spc="35" dirty="0" smtClean="0">
                <a:solidFill>
                  <a:srgbClr val="111B1E"/>
                </a:solidFill>
                <a:latin typeface="Open Sauce SemiBold Bold" panose="020B0604020202020204" charset="0"/>
              </a:rPr>
              <a:t> 3/3</a:t>
            </a:r>
            <a:endParaRPr lang="en-US" sz="1050" b="1" spc="12" dirty="0">
              <a:solidFill>
                <a:srgbClr val="111B1E"/>
              </a:solidFill>
              <a:latin typeface="Open Sauce SemiBold Bold" panose="020B0604020202020204" charset="0"/>
            </a:endParaRPr>
          </a:p>
        </p:txBody>
      </p:sp>
      <p:sp>
        <p:nvSpPr>
          <p:cNvPr id="13" name="TextBox 13"/>
          <p:cNvSpPr txBox="1"/>
          <p:nvPr/>
        </p:nvSpPr>
        <p:spPr>
          <a:xfrm>
            <a:off x="1028700" y="9000377"/>
            <a:ext cx="4426342" cy="257923"/>
          </a:xfrm>
          <a:prstGeom prst="rect">
            <a:avLst/>
          </a:prstGeom>
        </p:spPr>
        <p:txBody>
          <a:bodyPr lIns="0" tIns="0" rIns="0" bIns="0" rtlCol="0" anchor="t">
            <a:spAutoFit/>
          </a:bodyPr>
          <a:lstStyle/>
          <a:p>
            <a:pPr>
              <a:lnSpc>
                <a:spcPts val="2100"/>
              </a:lnSpc>
              <a:spcBef>
                <a:spcPct val="0"/>
              </a:spcBef>
            </a:pPr>
            <a:r>
              <a:rPr lang="en-US" sz="1400" spc="196">
                <a:solidFill>
                  <a:srgbClr val="111B1E"/>
                </a:solidFill>
                <a:latin typeface="Open Sauce SemiBold"/>
              </a:rPr>
              <a:t>Team Latvia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19867" y="7418867"/>
            <a:ext cx="2868133" cy="2868133"/>
          </a:xfrm>
          <a:prstGeom prst="rect">
            <a:avLst/>
          </a:prstGeom>
        </p:spPr>
      </p:pic>
      <p:grpSp>
        <p:nvGrpSpPr>
          <p:cNvPr id="15" name="Group 15"/>
          <p:cNvGrpSpPr/>
          <p:nvPr/>
        </p:nvGrpSpPr>
        <p:grpSpPr>
          <a:xfrm>
            <a:off x="14015620" y="8926336"/>
            <a:ext cx="1404247" cy="1403929"/>
            <a:chOff x="0" y="0"/>
            <a:chExt cx="376691" cy="376606"/>
          </a:xfrm>
        </p:grpSpPr>
        <p:sp>
          <p:nvSpPr>
            <p:cNvPr id="16" name="Freeform 16"/>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7" name="Group 17"/>
          <p:cNvGrpSpPr/>
          <p:nvPr/>
        </p:nvGrpSpPr>
        <p:grpSpPr>
          <a:xfrm>
            <a:off x="13080778" y="9395419"/>
            <a:ext cx="934842" cy="93484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028700" y="2338040"/>
            <a:ext cx="1758026" cy="1758026"/>
          </a:xfrm>
          <a:prstGeom prst="rect">
            <a:avLst/>
          </a:prstGeom>
        </p:spPr>
      </p:pic>
      <p:sp>
        <p:nvSpPr>
          <p:cNvPr id="21" name="TextBox 21"/>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400000">
            <a:off x="0" y="7720643"/>
            <a:ext cx="2566357" cy="2566357"/>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0" y="0"/>
            <a:ext cx="2566357" cy="2566357"/>
          </a:xfrm>
          <a:prstGeom prst="rect">
            <a:avLst/>
          </a:prstGeom>
        </p:spPr>
      </p:pic>
      <p:grpSp>
        <p:nvGrpSpPr>
          <p:cNvPr id="24" name="Group 24"/>
          <p:cNvGrpSpPr/>
          <p:nvPr/>
        </p:nvGrpSpPr>
        <p:grpSpPr>
          <a:xfrm rot="5400000">
            <a:off x="0" y="2587929"/>
            <a:ext cx="2566357" cy="256635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26" name="Group 26"/>
          <p:cNvGrpSpPr/>
          <p:nvPr/>
        </p:nvGrpSpPr>
        <p:grpSpPr>
          <a:xfrm rot="5400000">
            <a:off x="0" y="5154286"/>
            <a:ext cx="1202753" cy="120275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3" name="TextBox 10"/>
          <p:cNvSpPr txBox="1"/>
          <p:nvPr/>
        </p:nvSpPr>
        <p:spPr>
          <a:xfrm>
            <a:off x="3362677" y="2598065"/>
            <a:ext cx="11793116" cy="5437386"/>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panose="020B0604020202020204" charset="0"/>
              </a:rPr>
              <a:t>Besides knowing typical biases of our thinking, one of the easiest ways to achieve more reliable thinking is to become aware of and overcome the problem of cognitive misery. Cognitive misery (or lazy thinking) is a tendency not to use analytic thinking, but to rely on intuitive thinking. Knowledge of theories of dual processes of thinking helps to realize and fix this problem.</a:t>
            </a:r>
          </a:p>
        </p:txBody>
      </p:sp>
      <p:sp>
        <p:nvSpPr>
          <p:cNvPr id="32" name="TextBox 31"/>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34"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5" name="TextBox 34"/>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36"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8" name="TextBox 13"/>
          <p:cNvSpPr txBox="1"/>
          <p:nvPr/>
        </p:nvSpPr>
        <p:spPr>
          <a:xfrm>
            <a:off x="3362677" y="9466804"/>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15950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028700" y="2338040"/>
            <a:ext cx="1758026" cy="1758026"/>
          </a:xfrm>
          <a:prstGeom prst="rect">
            <a:avLst/>
          </a:prstGeom>
        </p:spPr>
      </p:pic>
      <p:sp>
        <p:nvSpPr>
          <p:cNvPr id="4" name="TextBox 4"/>
          <p:cNvSpPr txBox="1"/>
          <p:nvPr/>
        </p:nvSpPr>
        <p:spPr>
          <a:xfrm>
            <a:off x="13890732" y="3054987"/>
            <a:ext cx="4040947" cy="4129336"/>
          </a:xfrm>
          <a:prstGeom prst="rect">
            <a:avLst/>
          </a:prstGeom>
        </p:spPr>
        <p:txBody>
          <a:bodyPr wrap="square" lIns="0" tIns="0" rIns="0" bIns="0" rtlCol="0" anchor="t">
            <a:spAutoFit/>
          </a:bodyPr>
          <a:lstStyle/>
          <a:p>
            <a:pPr algn="r">
              <a:lnSpc>
                <a:spcPts val="4649"/>
              </a:lnSpc>
            </a:pPr>
            <a:r>
              <a:rPr lang="en-US" sz="3100" spc="31" dirty="0">
                <a:solidFill>
                  <a:srgbClr val="111B1E"/>
                </a:solidFill>
                <a:latin typeface="Open Sauce SemiBold" panose="020B0604020202020204" charset="0"/>
              </a:rPr>
              <a:t>Most important thing for wise living is to strike a balance between intuitive emotional and analytic rational ways of thinking.</a:t>
            </a:r>
          </a:p>
        </p:txBody>
      </p:sp>
      <p:sp>
        <p:nvSpPr>
          <p:cNvPr id="5" name="TextBox 5"/>
          <p:cNvSpPr txBox="1"/>
          <p:nvPr/>
        </p:nvSpPr>
        <p:spPr>
          <a:xfrm>
            <a:off x="135338" y="266418"/>
            <a:ext cx="2310535" cy="1225190"/>
          </a:xfrm>
          <a:prstGeom prst="rect">
            <a:avLst/>
          </a:prstGeom>
        </p:spPr>
        <p:txBody>
          <a:bodyPr lIns="0" tIns="0" rIns="0" bIns="0" rtlCol="0" anchor="t">
            <a:spAutoFit/>
          </a:bodyPr>
          <a:lstStyle/>
          <a:p>
            <a:pPr>
              <a:lnSpc>
                <a:spcPts val="4828"/>
              </a:lnSpc>
            </a:pPr>
            <a:r>
              <a:rPr lang="en-US" sz="4024">
                <a:solidFill>
                  <a:srgbClr val="FFFFFF"/>
                </a:solidFill>
                <a:latin typeface="League Spartan Italics"/>
              </a:rPr>
              <a:t>Start of chapter</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0" y="7720643"/>
            <a:ext cx="2566357" cy="256635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0" y="0"/>
            <a:ext cx="2566357" cy="2566357"/>
          </a:xfrm>
          <a:prstGeom prst="rect">
            <a:avLst/>
          </a:prstGeom>
        </p:spPr>
      </p:pic>
      <p:grpSp>
        <p:nvGrpSpPr>
          <p:cNvPr id="8" name="Group 8"/>
          <p:cNvGrpSpPr/>
          <p:nvPr/>
        </p:nvGrpSpPr>
        <p:grpSpPr>
          <a:xfrm rot="5400000">
            <a:off x="0" y="2587929"/>
            <a:ext cx="2566357" cy="256635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0" name="Group 10"/>
          <p:cNvGrpSpPr/>
          <p:nvPr/>
        </p:nvGrpSpPr>
        <p:grpSpPr>
          <a:xfrm rot="5400000">
            <a:off x="0" y="5154286"/>
            <a:ext cx="1202753" cy="120275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800000">
            <a:off x="0" y="6357039"/>
            <a:ext cx="1202753" cy="1202753"/>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17" name="Group 17"/>
          <p:cNvGrpSpPr/>
          <p:nvPr/>
        </p:nvGrpSpPr>
        <p:grpSpPr>
          <a:xfrm>
            <a:off x="14022232" y="8883071"/>
            <a:ext cx="1404247" cy="1403929"/>
            <a:chOff x="0" y="0"/>
            <a:chExt cx="376691" cy="376606"/>
          </a:xfrm>
        </p:grpSpPr>
        <p:sp>
          <p:nvSpPr>
            <p:cNvPr id="18"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19" name="Group 19"/>
          <p:cNvGrpSpPr/>
          <p:nvPr/>
        </p:nvGrpSpPr>
        <p:grpSpPr>
          <a:xfrm>
            <a:off x="13080778" y="9321160"/>
            <a:ext cx="934842" cy="9348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2" name="TextBox 3"/>
          <p:cNvSpPr txBox="1"/>
          <p:nvPr/>
        </p:nvSpPr>
        <p:spPr>
          <a:xfrm>
            <a:off x="7467600" y="884122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17</a:t>
            </a:r>
            <a:endParaRPr lang="en-US" sz="1600" spc="30" dirty="0">
              <a:solidFill>
                <a:srgbClr val="111B1E"/>
              </a:solidFill>
              <a:latin typeface="Open Sauce SemiBold"/>
            </a:endParaRPr>
          </a:p>
        </p:txBody>
      </p:sp>
      <p:pic>
        <p:nvPicPr>
          <p:cNvPr id="23" name="Picture 22">
            <a:hlinkClick r:id="rId11" action="ppaction://hlinksldjump"/>
          </p:cNvPr>
          <p:cNvPicPr>
            <a:picLocks noChangeAspect="1"/>
          </p:cNvPicPr>
          <p:nvPr/>
        </p:nvPicPr>
        <p:blipFill rotWithShape="1">
          <a:blip r:embed="rId12">
            <a:extLst>
              <a:ext uri="{28A0092B-C50C-407E-A947-70E740481C1C}">
                <a14:useLocalDpi xmlns:a14="http://schemas.microsoft.com/office/drawing/2010/main" val="0"/>
              </a:ext>
            </a:extLst>
          </a:blip>
          <a:srcRect t="8337"/>
          <a:stretch/>
        </p:blipFill>
        <p:spPr>
          <a:xfrm>
            <a:off x="2612629" y="1856064"/>
            <a:ext cx="10705395" cy="7230552"/>
          </a:xfrm>
          <a:prstGeom prst="rect">
            <a:avLst/>
          </a:prstGeom>
        </p:spPr>
      </p:pic>
      <p:sp>
        <p:nvSpPr>
          <p:cNvPr id="24" name="TextBox 4"/>
          <p:cNvSpPr txBox="1"/>
          <p:nvPr/>
        </p:nvSpPr>
        <p:spPr>
          <a:xfrm>
            <a:off x="5472439" y="1023938"/>
            <a:ext cx="4985773" cy="589905"/>
          </a:xfrm>
          <a:prstGeom prst="rect">
            <a:avLst/>
          </a:prstGeom>
        </p:spPr>
        <p:txBody>
          <a:bodyPr wrap="square" lIns="0" tIns="0" rIns="0" bIns="0" rtlCol="0" anchor="t">
            <a:spAutoFit/>
          </a:bodyPr>
          <a:lstStyle/>
          <a:p>
            <a:pPr>
              <a:lnSpc>
                <a:spcPts val="4649"/>
              </a:lnSpc>
            </a:pPr>
            <a:r>
              <a:rPr lang="lv-LV" sz="3500" spc="31" dirty="0" smtClean="0">
                <a:solidFill>
                  <a:srgbClr val="111B1E"/>
                </a:solidFill>
                <a:latin typeface="Open Sauce SemiBold" panose="020B0604020202020204" charset="0"/>
              </a:rPr>
              <a:t>‘‘ THE THREE MINDS ’’</a:t>
            </a:r>
            <a:endParaRPr lang="en-US" sz="3500" spc="31" dirty="0">
              <a:solidFill>
                <a:srgbClr val="111B1E"/>
              </a:solidFill>
              <a:latin typeface="Open Sauce SemiBold" panose="020B0604020202020204" charset="0"/>
            </a:endParaRPr>
          </a:p>
        </p:txBody>
      </p:sp>
      <p:sp>
        <p:nvSpPr>
          <p:cNvPr id="25" name="TextBox 24"/>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
        <p:nvSpPr>
          <p:cNvPr id="26"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27" name="TextBox 26"/>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4" action="ppaction://hlinksldjump"/>
              </a:rPr>
              <a:t>Beginning of the chapter</a:t>
            </a:r>
            <a:endParaRPr lang="en-US" sz="3096" b="1" dirty="0">
              <a:solidFill>
                <a:srgbClr val="FFFFFF"/>
              </a:solidFill>
              <a:latin typeface="League Spartan Italics"/>
            </a:endParaRPr>
          </a:p>
        </p:txBody>
      </p:sp>
      <p:sp>
        <p:nvSpPr>
          <p:cNvPr id="28"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Tree>
    <p:extLst>
      <p:ext uri="{BB962C8B-B14F-4D97-AF65-F5344CB8AC3E}">
        <p14:creationId xmlns:p14="http://schemas.microsoft.com/office/powerpoint/2010/main" val="59777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a:off x="17016316" y="1271684"/>
            <a:ext cx="1271684" cy="127168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7016316" y="0"/>
            <a:ext cx="1271684" cy="12716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6" name="Group 6"/>
          <p:cNvGrpSpPr/>
          <p:nvPr/>
        </p:nvGrpSpPr>
        <p:grpSpPr>
          <a:xfrm>
            <a:off x="15744632" y="1271684"/>
            <a:ext cx="1271684" cy="12716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830"/>
            </a:solidFill>
          </p:spPr>
        </p:sp>
      </p:grpSp>
      <p:grpSp>
        <p:nvGrpSpPr>
          <p:cNvPr id="8" name="Group 8"/>
          <p:cNvGrpSpPr/>
          <p:nvPr/>
        </p:nvGrpSpPr>
        <p:grpSpPr>
          <a:xfrm>
            <a:off x="15744632" y="0"/>
            <a:ext cx="1271684" cy="12716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0" name="Group 10"/>
          <p:cNvGrpSpPr/>
          <p:nvPr/>
        </p:nvGrpSpPr>
        <p:grpSpPr>
          <a:xfrm>
            <a:off x="9501210" y="3909558"/>
            <a:ext cx="1714631" cy="2467883"/>
            <a:chOff x="0" y="0"/>
            <a:chExt cx="1329729" cy="1913890"/>
          </a:xfrm>
        </p:grpSpPr>
        <p:sp>
          <p:nvSpPr>
            <p:cNvPr id="11"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sp>
        <p:nvSpPr>
          <p:cNvPr id="12" name="TextBox 12"/>
          <p:cNvSpPr txBox="1"/>
          <p:nvPr/>
        </p:nvSpPr>
        <p:spPr>
          <a:xfrm>
            <a:off x="1028700" y="1066800"/>
            <a:ext cx="11120358" cy="1422409"/>
          </a:xfrm>
          <a:prstGeom prst="rect">
            <a:avLst/>
          </a:prstGeom>
        </p:spPr>
        <p:txBody>
          <a:bodyPr lIns="0" tIns="0" rIns="0" bIns="0" rtlCol="0" anchor="t">
            <a:spAutoFit/>
          </a:bodyPr>
          <a:lstStyle/>
          <a:p>
            <a:pPr>
              <a:lnSpc>
                <a:spcPts val="11135"/>
              </a:lnSpc>
            </a:pPr>
            <a:r>
              <a:rPr lang="en-US" sz="4000" b="1" spc="-96" dirty="0">
                <a:solidFill>
                  <a:srgbClr val="FFFFFF"/>
                </a:solidFill>
                <a:latin typeface="League Spartan Italics"/>
              </a:rPr>
              <a:t>Chapter 5</a:t>
            </a:r>
          </a:p>
        </p:txBody>
      </p:sp>
      <p:sp>
        <p:nvSpPr>
          <p:cNvPr id="14" name="TextBox 14"/>
          <p:cNvSpPr txBox="1"/>
          <p:nvPr/>
        </p:nvSpPr>
        <p:spPr>
          <a:xfrm>
            <a:off x="1028700" y="3366174"/>
            <a:ext cx="7422317" cy="5078313"/>
          </a:xfrm>
          <a:prstGeom prst="rect">
            <a:avLst/>
          </a:prstGeom>
        </p:spPr>
        <p:txBody>
          <a:bodyPr lIns="0" tIns="0" rIns="0" bIns="0" rtlCol="0" anchor="t">
            <a:spAutoFit/>
          </a:bodyPr>
          <a:lstStyle/>
          <a:p>
            <a:pPr>
              <a:lnSpc>
                <a:spcPts val="4350"/>
              </a:lnSpc>
            </a:pPr>
            <a:r>
              <a:rPr lang="en-US" sz="3100" spc="31" dirty="0" smtClean="0">
                <a:solidFill>
                  <a:srgbClr val="FFFFFF"/>
                </a:solidFill>
                <a:latin typeface="Open Sauce SemiBold" panose="020B0604020202020204" charset="0"/>
              </a:rPr>
              <a:t>There </a:t>
            </a:r>
            <a:r>
              <a:rPr lang="en-US" sz="3100" spc="31" dirty="0">
                <a:solidFill>
                  <a:srgbClr val="FFFFFF"/>
                </a:solidFill>
                <a:latin typeface="Open Sauce SemiBold" panose="020B0604020202020204" charset="0"/>
              </a:rPr>
              <a:t>are four cards. Each card has a letter on one side and a number on the opposite side. Which card or cards must you turn over to verify if the following statement (hypothesis) is true: “If a card has a vowel (A, E, I… etc.) on one side, then it has an even number (2, 4, 6… etc.) on the other side”?</a:t>
            </a:r>
          </a:p>
        </p:txBody>
      </p:sp>
      <p:sp>
        <p:nvSpPr>
          <p:cNvPr id="15" name="TextBox 15"/>
          <p:cNvSpPr txBox="1"/>
          <p:nvPr/>
        </p:nvSpPr>
        <p:spPr>
          <a:xfrm>
            <a:off x="1025483" y="2446398"/>
            <a:ext cx="12770135" cy="615553"/>
          </a:xfrm>
          <a:prstGeom prst="rect">
            <a:avLst/>
          </a:prstGeom>
        </p:spPr>
        <p:txBody>
          <a:bodyPr lIns="0" tIns="0" rIns="0" bIns="0" rtlCol="0" anchor="t">
            <a:spAutoFit/>
          </a:bodyPr>
          <a:lstStyle/>
          <a:p>
            <a:pPr>
              <a:lnSpc>
                <a:spcPts val="4800"/>
              </a:lnSpc>
            </a:pPr>
            <a:r>
              <a:rPr lang="en-US" sz="6000" spc="34" dirty="0">
                <a:solidFill>
                  <a:srgbClr val="FFFFFF"/>
                </a:solidFill>
                <a:latin typeface="Open Sauce SemiBold Bold"/>
              </a:rPr>
              <a:t>Almost scientific thinking</a:t>
            </a:r>
          </a:p>
        </p:txBody>
      </p:sp>
      <p:grpSp>
        <p:nvGrpSpPr>
          <p:cNvPr id="16" name="Group 16"/>
          <p:cNvGrpSpPr/>
          <p:nvPr/>
        </p:nvGrpSpPr>
        <p:grpSpPr>
          <a:xfrm>
            <a:off x="11362903" y="3909558"/>
            <a:ext cx="1714631" cy="2467883"/>
            <a:chOff x="0" y="0"/>
            <a:chExt cx="1329729" cy="1913890"/>
          </a:xfrm>
        </p:grpSpPr>
        <p:sp>
          <p:nvSpPr>
            <p:cNvPr id="17"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18" name="Group 18"/>
          <p:cNvGrpSpPr/>
          <p:nvPr/>
        </p:nvGrpSpPr>
        <p:grpSpPr>
          <a:xfrm>
            <a:off x="15073651" y="3909558"/>
            <a:ext cx="1714631" cy="2467883"/>
            <a:chOff x="0" y="0"/>
            <a:chExt cx="1329729" cy="1913890"/>
          </a:xfrm>
        </p:grpSpPr>
        <p:sp>
          <p:nvSpPr>
            <p:cNvPr id="19"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20" name="Group 20"/>
          <p:cNvGrpSpPr/>
          <p:nvPr/>
        </p:nvGrpSpPr>
        <p:grpSpPr>
          <a:xfrm>
            <a:off x="13210840" y="3909558"/>
            <a:ext cx="1714631" cy="2467883"/>
            <a:chOff x="0" y="0"/>
            <a:chExt cx="1329729" cy="1913890"/>
          </a:xfrm>
        </p:grpSpPr>
        <p:sp>
          <p:nvSpPr>
            <p:cNvPr id="21"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22" name="TextBox 22"/>
          <p:cNvSpPr txBox="1"/>
          <p:nvPr/>
        </p:nvSpPr>
        <p:spPr>
          <a:xfrm>
            <a:off x="9982200"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SemiBold"/>
              </a:rPr>
              <a:t>E</a:t>
            </a:r>
          </a:p>
        </p:txBody>
      </p:sp>
      <p:sp>
        <p:nvSpPr>
          <p:cNvPr id="23" name="TextBox 23"/>
          <p:cNvSpPr txBox="1"/>
          <p:nvPr/>
        </p:nvSpPr>
        <p:spPr>
          <a:xfrm>
            <a:off x="11823591" y="4298265"/>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K</a:t>
            </a:r>
          </a:p>
        </p:txBody>
      </p:sp>
      <p:sp>
        <p:nvSpPr>
          <p:cNvPr id="24" name="TextBox 24"/>
          <p:cNvSpPr txBox="1"/>
          <p:nvPr/>
        </p:nvSpPr>
        <p:spPr>
          <a:xfrm>
            <a:off x="15534340"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7</a:t>
            </a:r>
          </a:p>
        </p:txBody>
      </p:sp>
      <p:sp>
        <p:nvSpPr>
          <p:cNvPr id="25" name="TextBox 25"/>
          <p:cNvSpPr txBox="1"/>
          <p:nvPr/>
        </p:nvSpPr>
        <p:spPr>
          <a:xfrm>
            <a:off x="13628509" y="4298264"/>
            <a:ext cx="793251" cy="1819275"/>
          </a:xfrm>
          <a:prstGeom prst="rect">
            <a:avLst/>
          </a:prstGeom>
        </p:spPr>
        <p:txBody>
          <a:bodyPr lIns="0" tIns="0" rIns="0" bIns="0" rtlCol="0" anchor="t">
            <a:spAutoFit/>
          </a:bodyPr>
          <a:lstStyle/>
          <a:p>
            <a:pPr>
              <a:lnSpc>
                <a:spcPts val="15000"/>
              </a:lnSpc>
            </a:pPr>
            <a:r>
              <a:rPr lang="en-US" sz="10000" spc="100" dirty="0">
                <a:solidFill>
                  <a:srgbClr val="FFFFFF"/>
                </a:solidFill>
                <a:latin typeface="Open Sauce"/>
              </a:rPr>
              <a:t>4</a:t>
            </a:r>
          </a:p>
        </p:txBody>
      </p:sp>
      <p:sp>
        <p:nvSpPr>
          <p:cNvPr id="26" name="TextBox 26"/>
          <p:cNvSpPr txBox="1"/>
          <p:nvPr/>
        </p:nvSpPr>
        <p:spPr>
          <a:xfrm>
            <a:off x="5835150" y="8843441"/>
            <a:ext cx="12770135" cy="577147"/>
          </a:xfrm>
          <a:prstGeom prst="rect">
            <a:avLst/>
          </a:prstGeom>
        </p:spPr>
        <p:txBody>
          <a:bodyPr lIns="0" tIns="0" rIns="0" bIns="0" rtlCol="0" anchor="t">
            <a:spAutoFit/>
          </a:bodyPr>
          <a:lstStyle/>
          <a:p>
            <a:pPr>
              <a:lnSpc>
                <a:spcPts val="4800"/>
              </a:lnSpc>
            </a:pPr>
            <a:r>
              <a:rPr lang="en-US" sz="3400" spc="34" dirty="0">
                <a:solidFill>
                  <a:srgbClr val="FFFFFF"/>
                </a:solidFill>
                <a:latin typeface="Open Sauce SemiBold Bold"/>
              </a:rPr>
              <a:t>Think this thoroughly and only then </a:t>
            </a:r>
          </a:p>
        </p:txBody>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3671530" y="8001710"/>
            <a:ext cx="4616470" cy="2308235"/>
          </a:xfrm>
          <a:prstGeom prst="rect">
            <a:avLst/>
          </a:prstGeom>
        </p:spPr>
      </p:pic>
      <p:sp>
        <p:nvSpPr>
          <p:cNvPr id="28" name="TextBox 28"/>
          <p:cNvSpPr txBox="1"/>
          <p:nvPr/>
        </p:nvSpPr>
        <p:spPr>
          <a:xfrm>
            <a:off x="14434937" y="8646666"/>
            <a:ext cx="3089656" cy="1385921"/>
          </a:xfrm>
          <a:prstGeom prst="rect">
            <a:avLst/>
          </a:prstGeom>
        </p:spPr>
        <p:txBody>
          <a:bodyPr lIns="0" tIns="0" rIns="0" bIns="0" rtlCol="0" anchor="t">
            <a:spAutoFit/>
          </a:bodyPr>
          <a:lstStyle/>
          <a:p>
            <a:pPr algn="ctr">
              <a:lnSpc>
                <a:spcPts val="5601"/>
              </a:lnSpc>
            </a:pPr>
            <a:r>
              <a:rPr lang="en-US" sz="3734" spc="37" dirty="0">
                <a:solidFill>
                  <a:srgbClr val="FFFFFF"/>
                </a:solidFill>
                <a:latin typeface="Open Sauce SemiBold Bold"/>
                <a:hlinkClick r:id="" action="ppaction://hlinkshowjump?jump=nextslide"/>
              </a:rPr>
              <a:t>Check your answer!</a:t>
            </a:r>
            <a:endParaRPr lang="en-US" sz="3734" spc="37" dirty="0">
              <a:solidFill>
                <a:srgbClr val="FFFFFF"/>
              </a:solidFill>
              <a:latin typeface="Open Sauce SemiBold 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2562289"/>
            <a:ext cx="2581211" cy="2581211"/>
            <a:chOff x="0" y="0"/>
            <a:chExt cx="1913890" cy="1913890"/>
          </a:xfrm>
          <a:solidFill>
            <a:srgbClr val="00C2CB"/>
          </a:solidFill>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grpFill/>
          </p:spPr>
        </p:sp>
      </p:grpSp>
      <p:grpSp>
        <p:nvGrpSpPr>
          <p:cNvPr id="7" name="Group 7"/>
          <p:cNvGrpSpPr/>
          <p:nvPr/>
        </p:nvGrpSpPr>
        <p:grpSpPr>
          <a:xfrm rot="-10800000">
            <a:off x="16043632" y="2899132"/>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10800000">
            <a:off x="13163421" y="0"/>
            <a:ext cx="1271684" cy="127168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13" name="Group 13"/>
          <p:cNvGrpSpPr/>
          <p:nvPr/>
        </p:nvGrpSpPr>
        <p:grpSpPr>
          <a:xfrm rot="-10800000">
            <a:off x="13163421" y="1271684"/>
            <a:ext cx="1271684" cy="127168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1B1E"/>
            </a:solidFill>
          </p:spPr>
        </p:sp>
      </p:grpSp>
      <p:grpSp>
        <p:nvGrpSpPr>
          <p:cNvPr id="15" name="Group 15"/>
          <p:cNvGrpSpPr/>
          <p:nvPr/>
        </p:nvGrpSpPr>
        <p:grpSpPr>
          <a:xfrm rot="-10800000">
            <a:off x="14435105" y="0"/>
            <a:ext cx="1271684" cy="127168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id="17" name="Group 17"/>
          <p:cNvGrpSpPr/>
          <p:nvPr/>
        </p:nvGrpSpPr>
        <p:grpSpPr>
          <a:xfrm rot="-10800000">
            <a:off x="14435105" y="1271684"/>
            <a:ext cx="1271684" cy="127168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20" name="TextBox 20"/>
          <p:cNvSpPr txBox="1"/>
          <p:nvPr/>
        </p:nvSpPr>
        <p:spPr>
          <a:xfrm>
            <a:off x="1000760" y="1907525"/>
            <a:ext cx="11620500" cy="6117059"/>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This is the </a:t>
            </a:r>
            <a:r>
              <a:rPr lang="en-US" sz="3500" spc="35" dirty="0" err="1">
                <a:solidFill>
                  <a:srgbClr val="111B1E"/>
                </a:solidFill>
                <a:latin typeface="Open Sauce SemiBold"/>
              </a:rPr>
              <a:t>Wason</a:t>
            </a:r>
            <a:r>
              <a:rPr lang="en-US" sz="3500" spc="35" dirty="0">
                <a:solidFill>
                  <a:srgbClr val="111B1E"/>
                </a:solidFill>
                <a:latin typeface="Open Sauce SemiBold"/>
              </a:rPr>
              <a:t> selection task. It is a logic puzzle devised by Peter C. </a:t>
            </a:r>
            <a:r>
              <a:rPr lang="en-US" sz="3500" spc="35" dirty="0" err="1">
                <a:solidFill>
                  <a:srgbClr val="111B1E"/>
                </a:solidFill>
                <a:latin typeface="Open Sauce SemiBold"/>
              </a:rPr>
              <a:t>Wason</a:t>
            </a:r>
            <a:r>
              <a:rPr lang="en-US" sz="3500" spc="35" dirty="0">
                <a:solidFill>
                  <a:srgbClr val="111B1E"/>
                </a:solidFill>
                <a:latin typeface="Open Sauce SemiBold"/>
              </a:rPr>
              <a:t> in 1966. We could verify or disprove a hypothesis. As this isn’t possible to proof a scientific theory (but only to get good evidence supporting it), one of the great philosophers of science Karl Popper insisted that a theory could have a scientific status only if it could be proved wrong. If there is no way to do this, it is not a scientific theory or hypothesis.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27"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pic>
        <p:nvPicPr>
          <p:cNvPr id="26" name="Picture 2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8406307"/>
            <a:ext cx="1880693" cy="1880693"/>
          </a:xfrm>
          <a:prstGeom prst="rect">
            <a:avLst/>
          </a:prstGeom>
        </p:spPr>
      </p:pic>
      <p:sp>
        <p:nvSpPr>
          <p:cNvPr id="28" name="TextBox 20"/>
          <p:cNvSpPr txBox="1"/>
          <p:nvPr/>
        </p:nvSpPr>
        <p:spPr>
          <a:xfrm>
            <a:off x="129555" y="9067098"/>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9" name="TextBox 13"/>
          <p:cNvSpPr txBox="1"/>
          <p:nvPr/>
        </p:nvSpPr>
        <p:spPr>
          <a:xfrm>
            <a:off x="2133600" y="9463397"/>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grpSp>
        <p:nvGrpSpPr>
          <p:cNvPr id="31" name="Group 24"/>
          <p:cNvGrpSpPr/>
          <p:nvPr/>
        </p:nvGrpSpPr>
        <p:grpSpPr>
          <a:xfrm rot="5400000">
            <a:off x="15721643" y="0"/>
            <a:ext cx="2566357" cy="2566357"/>
            <a:chOff x="0" y="0"/>
            <a:chExt cx="6350000" cy="6350000"/>
          </a:xfrm>
        </p:grpSpPr>
        <p:sp>
          <p:nvSpPr>
            <p:cNvPr id="32"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sp>
        <p:nvSpPr>
          <p:cNvPr id="33" name="TextBox 32"/>
          <p:cNvSpPr txBox="1"/>
          <p:nvPr/>
        </p:nvSpPr>
        <p:spPr>
          <a:xfrm>
            <a:off x="15954022" y="874958"/>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3" action="ppaction://hlinksldjump"/>
              </a:rPr>
              <a:t>Home</a:t>
            </a:r>
            <a:endParaRPr lang="en-US" sz="5496" b="1" dirty="0">
              <a:solidFill>
                <a:srgbClr val="FFFFFF"/>
              </a:solidFill>
              <a:latin typeface="League Spartan Itali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5706789" y="-14854"/>
            <a:ext cx="2581211" cy="258121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DC64C"/>
            </a:solidFill>
          </p:spPr>
        </p:sp>
      </p:grpSp>
      <p:grpSp>
        <p:nvGrpSpPr>
          <p:cNvPr id="7" name="Group 7"/>
          <p:cNvGrpSpPr/>
          <p:nvPr/>
        </p:nvGrpSpPr>
        <p:grpSpPr>
          <a:xfrm rot="-10800000">
            <a:off x="16043632" y="321989"/>
            <a:ext cx="1907526" cy="19075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3042630" y="1236443"/>
            <a:ext cx="11678420" cy="7409657"/>
          </a:xfrm>
          <a:prstGeom prst="rect">
            <a:avLst/>
          </a:prstGeom>
        </p:spPr>
        <p:txBody>
          <a:bodyPr wrap="square" lIns="0" tIns="0" rIns="0" bIns="0" rtlCol="0" anchor="t">
            <a:spAutoFit/>
          </a:bodyPr>
          <a:lstStyle/>
          <a:p>
            <a:pPr>
              <a:lnSpc>
                <a:spcPts val="5250"/>
              </a:lnSpc>
            </a:pPr>
            <a:r>
              <a:rPr lang="en-US" sz="3500" spc="35" dirty="0">
                <a:solidFill>
                  <a:srgbClr val="111B1E"/>
                </a:solidFill>
                <a:latin typeface="Open Sauce SemiBold"/>
              </a:rPr>
              <a:t>Most people tend to chose “E” and “4”. To disconfirm hypothesis we should find a card with a vowel on the one side and an odd number on the other. So for this hypothesis it doesn’t matter what is on the opposite side of the cards “4” and “K”, as it doesn’t verify or disprove anything. The right choice of cards to be overturned is “E” and “7”. If there is a consonant (say, “T”) on the other side of the card with number “4”, it is not relevant, as the hypothesis doesn’t say anything about cards with consonants.</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sp>
        <p:nvSpPr>
          <p:cNvPr id="34"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3" action="ppaction://hlinksldjump"/>
              </a:rPr>
              <a:t>Beginning of the chapter</a:t>
            </a:r>
            <a:endParaRPr lang="en-US" sz="3096" b="1" dirty="0">
              <a:solidFill>
                <a:srgbClr val="FFFFFF"/>
              </a:solidFill>
              <a:latin typeface="League Spartan Italics"/>
            </a:endParaRPr>
          </a:p>
        </p:txBody>
      </p:sp>
      <p:pic>
        <p:nvPicPr>
          <p:cNvPr id="36" name="Picture 3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5"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3042630" y="9389289"/>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1887200" y="603505"/>
            <a:ext cx="6025170" cy="6117059"/>
          </a:xfrm>
          <a:prstGeom prst="rect">
            <a:avLst/>
          </a:prstGeom>
        </p:spPr>
        <p:txBody>
          <a:bodyPr wrap="square" lIns="0" tIns="0" rIns="0" bIns="0" rtlCol="0" anchor="t">
            <a:spAutoFit/>
          </a:bodyPr>
          <a:lstStyle/>
          <a:p>
            <a:pPr algn="ctr">
              <a:lnSpc>
                <a:spcPts val="5250"/>
              </a:lnSpc>
            </a:pPr>
            <a:r>
              <a:rPr lang="en-US" sz="3500" spc="35" dirty="0">
                <a:solidFill>
                  <a:srgbClr val="111B1E"/>
                </a:solidFill>
                <a:latin typeface="Open Sauce SemiBold"/>
              </a:rPr>
              <a:t>There are two pairs of fields filled with dots. Random distribution is where there is no real pattern</a:t>
            </a:r>
            <a:r>
              <a:rPr lang="en-US" sz="3500" spc="35" dirty="0" smtClean="0">
                <a:solidFill>
                  <a:srgbClr val="111B1E"/>
                </a:solidFill>
                <a:latin typeface="Open Sauce SemiBold"/>
              </a:rPr>
              <a:t>.</a:t>
            </a:r>
            <a:endParaRPr lang="lv-LV" sz="3500" spc="35" dirty="0" smtClean="0">
              <a:solidFill>
                <a:srgbClr val="111B1E"/>
              </a:solidFill>
              <a:latin typeface="Open Sauce SemiBold"/>
            </a:endParaRPr>
          </a:p>
          <a:p>
            <a:pPr algn="ctr">
              <a:lnSpc>
                <a:spcPts val="5250"/>
              </a:lnSpc>
            </a:pPr>
            <a:r>
              <a:rPr lang="en-US" sz="3500" spc="35" dirty="0" smtClean="0">
                <a:solidFill>
                  <a:srgbClr val="FDC64C"/>
                </a:solidFill>
                <a:latin typeface="Open Sauce SemiBold"/>
              </a:rPr>
              <a:t> </a:t>
            </a:r>
            <a:r>
              <a:rPr lang="en-US" sz="3500" spc="35" dirty="0">
                <a:solidFill>
                  <a:srgbClr val="00C2CB"/>
                </a:solidFill>
                <a:latin typeface="Open Sauce SemiBold"/>
              </a:rPr>
              <a:t>Guess, where there is a random distribution of dots!</a:t>
            </a:r>
          </a:p>
          <a:p>
            <a:pPr algn="ctr">
              <a:lnSpc>
                <a:spcPts val="5250"/>
              </a:lnSpc>
            </a:pPr>
            <a:r>
              <a:rPr lang="en-US" sz="3500" spc="35" dirty="0" smtClean="0">
                <a:solidFill>
                  <a:srgbClr val="111B1E"/>
                </a:solidFill>
                <a:latin typeface="Open Sauce SemiBold"/>
              </a:rPr>
              <a:t> </a:t>
            </a:r>
            <a:endParaRPr lang="en-US" sz="3500" spc="35" dirty="0">
              <a:solidFill>
                <a:srgbClr val="FDC64C"/>
              </a:solidFill>
              <a:latin typeface="Open Sauce SemiBold"/>
            </a:endParaRPr>
          </a:p>
        </p:txBody>
      </p:sp>
      <p:sp>
        <p:nvSpPr>
          <p:cNvPr id="33" name="TextBox 28"/>
          <p:cNvSpPr txBox="1"/>
          <p:nvPr/>
        </p:nvSpPr>
        <p:spPr>
          <a:xfrm>
            <a:off x="232379" y="3462887"/>
            <a:ext cx="2101598" cy="825965"/>
          </a:xfrm>
          <a:prstGeom prst="rect">
            <a:avLst/>
          </a:prstGeom>
        </p:spPr>
        <p:txBody>
          <a:bodyPr lIns="0" tIns="0" rIns="0" bIns="0" rtlCol="0" anchor="t">
            <a:spAutoFit/>
          </a:bodyPr>
          <a:lstStyle/>
          <a:p>
            <a:pPr>
              <a:lnSpc>
                <a:spcPts val="6595"/>
              </a:lnSpc>
            </a:pPr>
            <a:r>
              <a:rPr lang="en-US" sz="5496" b="1">
                <a:solidFill>
                  <a:srgbClr val="FFFFFF"/>
                </a:solidFill>
                <a:latin typeface="League Spartan Italics"/>
              </a:rPr>
              <a:t>Home</a:t>
            </a:r>
          </a:p>
        </p:txBody>
      </p:sp>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0493"/>
            <a:ext cx="10972800" cy="10026128"/>
          </a:xfrm>
          <a:prstGeom prst="rect">
            <a:avLst/>
          </a:prstGeom>
        </p:spPr>
      </p:pic>
      <p:grpSp>
        <p:nvGrpSpPr>
          <p:cNvPr id="37" name="Group 26"/>
          <p:cNvGrpSpPr/>
          <p:nvPr/>
        </p:nvGrpSpPr>
        <p:grpSpPr>
          <a:xfrm rot="5400000">
            <a:off x="-27987" y="0"/>
            <a:ext cx="1202753" cy="1202753"/>
            <a:chOff x="0" y="0"/>
            <a:chExt cx="6350000" cy="6350000"/>
          </a:xfrm>
        </p:grpSpPr>
        <p:sp>
          <p:nvSpPr>
            <p:cNvPr id="38"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9"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27987" y="1202753"/>
            <a:ext cx="1202753" cy="1202753"/>
          </a:xfrm>
          <a:prstGeom prst="rect">
            <a:avLst/>
          </a:prstGeom>
        </p:spPr>
      </p:pic>
      <p:sp>
        <p:nvSpPr>
          <p:cNvPr id="40" name="TextBox 3"/>
          <p:cNvSpPr txBox="1"/>
          <p:nvPr/>
        </p:nvSpPr>
        <p:spPr>
          <a:xfrm>
            <a:off x="12569221" y="9486900"/>
            <a:ext cx="5045128" cy="479940"/>
          </a:xfrm>
          <a:prstGeom prst="rect">
            <a:avLst/>
          </a:prstGeom>
        </p:spPr>
        <p:txBody>
          <a:bodyPr wrap="square" lIns="0" tIns="0" rIns="0" bIns="0" rtlCol="0" anchor="t">
            <a:spAutoFit/>
          </a:bodyPr>
          <a:lstStyle/>
          <a:p>
            <a:pPr>
              <a:lnSpc>
                <a:spcPts val="4500"/>
              </a:lnSpc>
            </a:pPr>
            <a:r>
              <a:rPr lang="en-US" sz="1600" spc="30" dirty="0" smtClean="0">
                <a:solidFill>
                  <a:srgbClr val="111B1E"/>
                </a:solidFill>
                <a:latin typeface="Open Sauce SemiBold"/>
              </a:rPr>
              <a:t>Figure</a:t>
            </a:r>
            <a:r>
              <a:rPr lang="lv-LV" sz="1600" spc="30" dirty="0" smtClean="0">
                <a:solidFill>
                  <a:srgbClr val="111B1E"/>
                </a:solidFill>
                <a:latin typeface="Open Sauce SemiBold"/>
              </a:rPr>
              <a:t> 18</a:t>
            </a:r>
            <a:endParaRPr lang="en-US" sz="1600" spc="30" dirty="0">
              <a:solidFill>
                <a:srgbClr val="111B1E"/>
              </a:solidFill>
              <a:latin typeface="Open Sauce SemiBold"/>
            </a:endParaRPr>
          </a:p>
        </p:txBody>
      </p:sp>
      <p:grpSp>
        <p:nvGrpSpPr>
          <p:cNvPr id="41" name="Group 10"/>
          <p:cNvGrpSpPr/>
          <p:nvPr/>
        </p:nvGrpSpPr>
        <p:grpSpPr>
          <a:xfrm rot="16200000">
            <a:off x="15665168" y="5673655"/>
            <a:ext cx="991776" cy="2235641"/>
            <a:chOff x="0" y="0"/>
            <a:chExt cx="1329729" cy="1913890"/>
          </a:xfrm>
        </p:grpSpPr>
        <p:sp>
          <p:nvSpPr>
            <p:cNvPr id="42" name="Freeform 1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DD8ABD"/>
            </a:solidFill>
          </p:spPr>
        </p:sp>
      </p:grpSp>
      <p:grpSp>
        <p:nvGrpSpPr>
          <p:cNvPr id="43" name="Group 16"/>
          <p:cNvGrpSpPr/>
          <p:nvPr/>
        </p:nvGrpSpPr>
        <p:grpSpPr>
          <a:xfrm rot="16200000">
            <a:off x="13157648" y="5677039"/>
            <a:ext cx="991773" cy="2228874"/>
            <a:chOff x="0" y="0"/>
            <a:chExt cx="1329729" cy="1913890"/>
          </a:xfrm>
        </p:grpSpPr>
        <p:sp>
          <p:nvSpPr>
            <p:cNvPr id="44" name="Freeform 17"/>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C9E265"/>
            </a:solidFill>
          </p:spPr>
        </p:sp>
      </p:grpSp>
      <p:grpSp>
        <p:nvGrpSpPr>
          <p:cNvPr id="45" name="Group 18"/>
          <p:cNvGrpSpPr/>
          <p:nvPr/>
        </p:nvGrpSpPr>
        <p:grpSpPr>
          <a:xfrm rot="16200000">
            <a:off x="15621534" y="6832214"/>
            <a:ext cx="1079043" cy="2235640"/>
            <a:chOff x="0" y="0"/>
            <a:chExt cx="1329729" cy="1913890"/>
          </a:xfrm>
        </p:grpSpPr>
        <p:sp>
          <p:nvSpPr>
            <p:cNvPr id="46" name="Freeform 19"/>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2CB2FF"/>
            </a:solidFill>
          </p:spPr>
        </p:sp>
      </p:grpSp>
      <p:grpSp>
        <p:nvGrpSpPr>
          <p:cNvPr id="47" name="Group 20"/>
          <p:cNvGrpSpPr/>
          <p:nvPr/>
        </p:nvGrpSpPr>
        <p:grpSpPr>
          <a:xfrm rot="16200000">
            <a:off x="13107366" y="6842241"/>
            <a:ext cx="1092335" cy="2228875"/>
            <a:chOff x="0" y="0"/>
            <a:chExt cx="1329729" cy="1913890"/>
          </a:xfrm>
        </p:grpSpPr>
        <p:sp>
          <p:nvSpPr>
            <p:cNvPr id="48" name="Freeform 21"/>
            <p:cNvSpPr/>
            <p:nvPr/>
          </p:nvSpPr>
          <p:spPr>
            <a:xfrm>
              <a:off x="0" y="0"/>
              <a:ext cx="1329729" cy="1913890"/>
            </a:xfrm>
            <a:custGeom>
              <a:avLst/>
              <a:gdLst/>
              <a:ahLst/>
              <a:cxnLst/>
              <a:rect l="l" t="t" r="r" b="b"/>
              <a:pathLst>
                <a:path w="1329729" h="1913890">
                  <a:moveTo>
                    <a:pt x="0" y="0"/>
                  </a:moveTo>
                  <a:lnTo>
                    <a:pt x="1329729" y="0"/>
                  </a:lnTo>
                  <a:lnTo>
                    <a:pt x="1329729" y="1913890"/>
                  </a:lnTo>
                  <a:lnTo>
                    <a:pt x="0" y="1913890"/>
                  </a:lnTo>
                  <a:close/>
                </a:path>
              </a:pathLst>
            </a:custGeom>
            <a:solidFill>
              <a:srgbClr val="FFBD59"/>
            </a:solidFill>
          </p:spPr>
        </p:sp>
      </p:grpSp>
      <p:sp>
        <p:nvSpPr>
          <p:cNvPr id="53" name="TextBox 20"/>
          <p:cNvSpPr txBox="1"/>
          <p:nvPr/>
        </p:nvSpPr>
        <p:spPr>
          <a:xfrm>
            <a:off x="12660634" y="64515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4" name="TextBox 20"/>
          <p:cNvSpPr txBox="1"/>
          <p:nvPr/>
        </p:nvSpPr>
        <p:spPr>
          <a:xfrm>
            <a:off x="12660634" y="7590936"/>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A</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5" name="TextBox 20"/>
          <p:cNvSpPr txBox="1"/>
          <p:nvPr/>
        </p:nvSpPr>
        <p:spPr>
          <a:xfrm>
            <a:off x="15162194" y="763017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2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
        <p:nvSpPr>
          <p:cNvPr id="56" name="TextBox 20"/>
          <p:cNvSpPr txBox="1"/>
          <p:nvPr/>
        </p:nvSpPr>
        <p:spPr>
          <a:xfrm>
            <a:off x="15162194" y="6451515"/>
            <a:ext cx="1985798" cy="1359346"/>
          </a:xfrm>
          <a:prstGeom prst="rect">
            <a:avLst/>
          </a:prstGeom>
        </p:spPr>
        <p:txBody>
          <a:bodyPr wrap="square" lIns="0" tIns="0" rIns="0" bIns="0" rtlCol="0" anchor="t">
            <a:spAutoFit/>
          </a:bodyPr>
          <a:lstStyle/>
          <a:p>
            <a:pPr algn="ctr">
              <a:lnSpc>
                <a:spcPts val="5250"/>
              </a:lnSpc>
            </a:pPr>
            <a:r>
              <a:rPr lang="lv-LV" sz="3500" spc="35" dirty="0" smtClean="0">
                <a:solidFill>
                  <a:schemeClr val="bg1"/>
                </a:solidFill>
                <a:latin typeface="Open Sauce SemiBold Bold" panose="020B0604020202020204" charset="0"/>
                <a:hlinkClick r:id="" action="ppaction://hlinkshowjump?jump=nextslide"/>
              </a:rPr>
              <a:t>1 &amp; B</a:t>
            </a:r>
            <a:endParaRPr lang="en-US" sz="3500" spc="35" dirty="0">
              <a:solidFill>
                <a:schemeClr val="bg1"/>
              </a:solidFill>
              <a:latin typeface="Open Sauce SemiBold Bold" panose="020B0604020202020204" charset="0"/>
            </a:endParaRPr>
          </a:p>
          <a:p>
            <a:pPr algn="ctr">
              <a:lnSpc>
                <a:spcPts val="5250"/>
              </a:lnSpc>
            </a:pPr>
            <a:r>
              <a:rPr lang="en-US" sz="3500" spc="35" dirty="0" smtClean="0">
                <a:solidFill>
                  <a:schemeClr val="bg1"/>
                </a:solidFill>
                <a:latin typeface="Open Sauce SemiBold Bold" panose="020B0604020202020204" charset="0"/>
              </a:rPr>
              <a:t> </a:t>
            </a:r>
            <a:endParaRPr lang="en-US" sz="3500" spc="35" dirty="0">
              <a:solidFill>
                <a:schemeClr val="bg1"/>
              </a:solidFill>
              <a:latin typeface="Open Sauce SemiBold Bold" panose="020B0604020202020204" charset="0"/>
            </a:endParaRPr>
          </a:p>
        </p:txBody>
      </p:sp>
    </p:spTree>
    <p:extLst>
      <p:ext uri="{BB962C8B-B14F-4D97-AF65-F5344CB8AC3E}">
        <p14:creationId xmlns:p14="http://schemas.microsoft.com/office/powerpoint/2010/main" val="390728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130169" y="9212036"/>
            <a:ext cx="5129131" cy="259624"/>
          </a:xfrm>
          <a:prstGeom prst="rect">
            <a:avLst/>
          </a:prstGeom>
        </p:spPr>
        <p:txBody>
          <a:bodyPr lIns="0" tIns="0" rIns="0" bIns="0" rtlCol="0" anchor="t">
            <a:spAutoFit/>
          </a:bodyPr>
          <a:lstStyle/>
          <a:p>
            <a:pPr algn="r">
              <a:lnSpc>
                <a:spcPts val="2100"/>
              </a:lnSpc>
              <a:spcBef>
                <a:spcPct val="0"/>
              </a:spcBef>
            </a:pPr>
            <a:r>
              <a:rPr lang="en-US" sz="1400" spc="196">
                <a:solidFill>
                  <a:srgbClr val="111B1E"/>
                </a:solidFill>
                <a:latin typeface="Open Sauce SemiBold"/>
              </a:rPr>
              <a:t>Team Latvia</a:t>
            </a:r>
          </a:p>
        </p:txBody>
      </p:sp>
      <p:sp>
        <p:nvSpPr>
          <p:cNvPr id="20" name="TextBox 20"/>
          <p:cNvSpPr txBox="1"/>
          <p:nvPr/>
        </p:nvSpPr>
        <p:spPr>
          <a:xfrm>
            <a:off x="2895793" y="839046"/>
            <a:ext cx="14909188" cy="7476406"/>
          </a:xfrm>
          <a:prstGeom prst="rect">
            <a:avLst/>
          </a:prstGeom>
        </p:spPr>
        <p:txBody>
          <a:bodyPr wrap="square" lIns="0" tIns="0" rIns="0" bIns="0" rtlCol="0" anchor="t">
            <a:spAutoFit/>
          </a:bodyPr>
          <a:lstStyle/>
          <a:p>
            <a:pPr>
              <a:lnSpc>
                <a:spcPts val="5250"/>
              </a:lnSpc>
            </a:pPr>
            <a:r>
              <a:rPr lang="en-US" sz="4000" spc="35" dirty="0" smtClean="0">
                <a:solidFill>
                  <a:srgbClr val="111B1E"/>
                </a:solidFill>
                <a:latin typeface="Open Sauce SemiBold Bold" panose="020B0604020202020204" charset="0"/>
              </a:rPr>
              <a:t>Answer: </a:t>
            </a:r>
            <a:r>
              <a:rPr lang="en-US" sz="3500" spc="35" dirty="0">
                <a:solidFill>
                  <a:srgbClr val="111B1E"/>
                </a:solidFill>
                <a:latin typeface="Open Sauce SemiBold"/>
              </a:rPr>
              <a:t>Dots in the pictures “A” and “2” may be more evenly distributed, but this distribution is not actually random. Humans have a tendency to see patterns and structures everywhere, even where there are no real ones. Correct answer is “1 &amp; B”. Randomly distributed data usually have some random clusters of data points. We are very prone to think about clusters as being in existence due to some special cause and not due to the random chance. The opposite is true – if there are no data clusters, it is a clear sign of not random distribution. This is where fraudulent accountants make mistakes when forging payment documents, and how authorities using data analysis could catch them.</a:t>
            </a:r>
          </a:p>
        </p:txBody>
      </p:sp>
      <p:pic>
        <p:nvPicPr>
          <p:cNvPr id="21"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5419867" y="7418867"/>
            <a:ext cx="2868133" cy="2868133"/>
          </a:xfrm>
          <a:prstGeom prst="rect">
            <a:avLst/>
          </a:prstGeom>
        </p:spPr>
      </p:pic>
      <p:grpSp>
        <p:nvGrpSpPr>
          <p:cNvPr id="22" name="Group 17"/>
          <p:cNvGrpSpPr/>
          <p:nvPr/>
        </p:nvGrpSpPr>
        <p:grpSpPr>
          <a:xfrm>
            <a:off x="14022232" y="8883071"/>
            <a:ext cx="1404247" cy="1403929"/>
            <a:chOff x="0" y="0"/>
            <a:chExt cx="376691" cy="376606"/>
          </a:xfrm>
        </p:grpSpPr>
        <p:sp>
          <p:nvSpPr>
            <p:cNvPr id="23" name="Freeform 18"/>
            <p:cNvSpPr/>
            <p:nvPr/>
          </p:nvSpPr>
          <p:spPr>
            <a:xfrm>
              <a:off x="0" y="0"/>
              <a:ext cx="376691" cy="376605"/>
            </a:xfrm>
            <a:custGeom>
              <a:avLst/>
              <a:gdLst/>
              <a:ahLst/>
              <a:cxnLst/>
              <a:rect l="l" t="t" r="r" b="b"/>
              <a:pathLst>
                <a:path w="376691" h="376605">
                  <a:moveTo>
                    <a:pt x="0" y="0"/>
                  </a:moveTo>
                  <a:lnTo>
                    <a:pt x="376691" y="0"/>
                  </a:lnTo>
                  <a:lnTo>
                    <a:pt x="376691" y="376605"/>
                  </a:lnTo>
                  <a:lnTo>
                    <a:pt x="0" y="376605"/>
                  </a:lnTo>
                  <a:close/>
                </a:path>
              </a:pathLst>
            </a:custGeom>
            <a:solidFill>
              <a:srgbClr val="004AAD"/>
            </a:solidFill>
          </p:spPr>
        </p:sp>
      </p:grpSp>
      <p:grpSp>
        <p:nvGrpSpPr>
          <p:cNvPr id="24" name="Group 19"/>
          <p:cNvGrpSpPr/>
          <p:nvPr/>
        </p:nvGrpSpPr>
        <p:grpSpPr>
          <a:xfrm>
            <a:off x="13080778" y="9321160"/>
            <a:ext cx="934842" cy="934842"/>
            <a:chOff x="0" y="0"/>
            <a:chExt cx="6350000" cy="6350000"/>
          </a:xfrm>
        </p:grpSpPr>
        <p:sp>
          <p:nvSpPr>
            <p:cNvPr id="25"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27"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0" y="7720643"/>
            <a:ext cx="2566357" cy="2566357"/>
          </a:xfrm>
          <a:prstGeom prst="rect">
            <a:avLst/>
          </a:prstGeom>
        </p:spPr>
      </p:pic>
      <p:pic>
        <p:nvPicPr>
          <p:cNvPr id="28"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0" y="0"/>
            <a:ext cx="2566357" cy="2566357"/>
          </a:xfrm>
          <a:prstGeom prst="rect">
            <a:avLst/>
          </a:prstGeom>
        </p:spPr>
      </p:pic>
      <p:grpSp>
        <p:nvGrpSpPr>
          <p:cNvPr id="29" name="Group 24"/>
          <p:cNvGrpSpPr/>
          <p:nvPr/>
        </p:nvGrpSpPr>
        <p:grpSpPr>
          <a:xfrm rot="5400000">
            <a:off x="0" y="2587929"/>
            <a:ext cx="2566357" cy="2566357"/>
            <a:chOff x="0" y="0"/>
            <a:chExt cx="6350000" cy="6350000"/>
          </a:xfrm>
        </p:grpSpPr>
        <p:sp>
          <p:nvSpPr>
            <p:cNvPr id="30"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C64C"/>
            </a:solidFill>
          </p:spPr>
        </p:sp>
      </p:grpSp>
      <p:grpSp>
        <p:nvGrpSpPr>
          <p:cNvPr id="31" name="Group 26"/>
          <p:cNvGrpSpPr/>
          <p:nvPr/>
        </p:nvGrpSpPr>
        <p:grpSpPr>
          <a:xfrm rot="5400000">
            <a:off x="0" y="5154286"/>
            <a:ext cx="1202753" cy="1202753"/>
            <a:chOff x="0" y="0"/>
            <a:chExt cx="6350000" cy="6350000"/>
          </a:xfrm>
        </p:grpSpPr>
        <p:sp>
          <p:nvSpPr>
            <p:cNvPr id="32"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pic>
        <p:nvPicPr>
          <p:cNvPr id="36" name="Picture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0" y="6357039"/>
            <a:ext cx="1202753" cy="1202753"/>
          </a:xfrm>
          <a:prstGeom prst="rect">
            <a:avLst/>
          </a:prstGeom>
        </p:spPr>
      </p:pic>
      <p:sp>
        <p:nvSpPr>
          <p:cNvPr id="37" name="TextBox 36"/>
          <p:cNvSpPr txBox="1"/>
          <p:nvPr/>
        </p:nvSpPr>
        <p:spPr>
          <a:xfrm>
            <a:off x="232379" y="3462887"/>
            <a:ext cx="2101598" cy="825965"/>
          </a:xfrm>
          <a:prstGeom prst="rect">
            <a:avLst/>
          </a:prstGeom>
        </p:spPr>
        <p:txBody>
          <a:bodyPr lIns="0" tIns="0" rIns="0" bIns="0" rtlCol="0" anchor="t">
            <a:spAutoFit/>
          </a:bodyPr>
          <a:lstStyle/>
          <a:p>
            <a:pPr algn="ctr">
              <a:lnSpc>
                <a:spcPts val="6595"/>
              </a:lnSpc>
            </a:pPr>
            <a:r>
              <a:rPr lang="en-US" sz="5496" b="1" dirty="0">
                <a:solidFill>
                  <a:srgbClr val="FFFFFF"/>
                </a:solidFill>
                <a:latin typeface="League Spartan Italics"/>
                <a:hlinkClick r:id="rId14" action="ppaction://hlinksldjump"/>
              </a:rPr>
              <a:t>Home</a:t>
            </a:r>
            <a:endParaRPr lang="en-US" sz="5496" b="1" dirty="0">
              <a:solidFill>
                <a:srgbClr val="FFFFFF"/>
              </a:solidFill>
              <a:latin typeface="League Spartan Italics"/>
            </a:endParaRPr>
          </a:p>
        </p:txBody>
      </p:sp>
      <p:sp>
        <p:nvSpPr>
          <p:cNvPr id="38" name="TextBox 14"/>
          <p:cNvSpPr txBox="1"/>
          <p:nvPr/>
        </p:nvSpPr>
        <p:spPr>
          <a:xfrm>
            <a:off x="15911206" y="8821935"/>
            <a:ext cx="2040612" cy="939488"/>
          </a:xfrm>
          <a:prstGeom prst="rect">
            <a:avLst/>
          </a:prstGeom>
        </p:spPr>
        <p:txBody>
          <a:bodyPr lIns="0" tIns="0" rIns="0" bIns="0" rtlCol="0" anchor="t">
            <a:spAutoFit/>
          </a:bodyPr>
          <a:lstStyle/>
          <a:p>
            <a:pPr algn="ctr">
              <a:lnSpc>
                <a:spcPts val="7781"/>
              </a:lnSpc>
            </a:pPr>
            <a:r>
              <a:rPr lang="en-US" sz="6484" b="1" dirty="0">
                <a:solidFill>
                  <a:srgbClr val="FFFFFF"/>
                </a:solidFill>
                <a:latin typeface="League Spartan Italics"/>
                <a:hlinkClick r:id="" action="ppaction://hlinkshowjump?jump=nextslide"/>
              </a:rPr>
              <a:t>Next</a:t>
            </a:r>
            <a:endParaRPr lang="en-US" sz="6484" b="1" dirty="0">
              <a:solidFill>
                <a:srgbClr val="FFFFFF"/>
              </a:solidFill>
              <a:latin typeface="League Spartan Italics"/>
            </a:endParaRPr>
          </a:p>
        </p:txBody>
      </p:sp>
      <p:sp>
        <p:nvSpPr>
          <p:cNvPr id="39" name="TextBox 29"/>
          <p:cNvSpPr txBox="1"/>
          <p:nvPr/>
        </p:nvSpPr>
        <p:spPr>
          <a:xfrm>
            <a:off x="218916" y="317557"/>
            <a:ext cx="2115062" cy="1412762"/>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rId15" action="ppaction://hlinksldjump"/>
              </a:rPr>
              <a:t>Beginning of the chapter</a:t>
            </a:r>
            <a:endParaRPr lang="en-US" sz="3096" b="1" dirty="0">
              <a:solidFill>
                <a:srgbClr val="FFFFFF"/>
              </a:solidFill>
              <a:latin typeface="League Spartan Italics"/>
            </a:endParaRPr>
          </a:p>
        </p:txBody>
      </p:sp>
      <p:sp>
        <p:nvSpPr>
          <p:cNvPr id="40" name="TextBox 20"/>
          <p:cNvSpPr txBox="1"/>
          <p:nvPr/>
        </p:nvSpPr>
        <p:spPr>
          <a:xfrm>
            <a:off x="451295" y="8994296"/>
            <a:ext cx="2115062" cy="945016"/>
          </a:xfrm>
          <a:prstGeom prst="rect">
            <a:avLst/>
          </a:prstGeom>
        </p:spPr>
        <p:txBody>
          <a:bodyPr lIns="0" tIns="0" rIns="0" bIns="0" rtlCol="0" anchor="t">
            <a:spAutoFit/>
          </a:bodyPr>
          <a:lstStyle/>
          <a:p>
            <a:pPr>
              <a:lnSpc>
                <a:spcPts val="3715"/>
              </a:lnSpc>
            </a:pPr>
            <a:r>
              <a:rPr lang="en-US" sz="3096" b="1" dirty="0">
                <a:solidFill>
                  <a:srgbClr val="FFFFFF"/>
                </a:solidFill>
                <a:latin typeface="League Spartan Italics"/>
                <a:hlinkClick r:id="" action="ppaction://hlinkshowjump?jump=previousslide"/>
              </a:rPr>
              <a:t>1 page back</a:t>
            </a:r>
            <a:endParaRPr lang="en-US" sz="3096" b="1" dirty="0">
              <a:solidFill>
                <a:srgbClr val="FFFFFF"/>
              </a:solidFill>
              <a:latin typeface="League Spartan Italics"/>
            </a:endParaRPr>
          </a:p>
        </p:txBody>
      </p:sp>
      <p:sp>
        <p:nvSpPr>
          <p:cNvPr id="26" name="TextBox 13"/>
          <p:cNvSpPr txBox="1"/>
          <p:nvPr/>
        </p:nvSpPr>
        <p:spPr>
          <a:xfrm>
            <a:off x="2895793" y="9444588"/>
            <a:ext cx="4426342" cy="243272"/>
          </a:xfrm>
          <a:prstGeom prst="rect">
            <a:avLst/>
          </a:prstGeom>
        </p:spPr>
        <p:txBody>
          <a:bodyPr lIns="0" tIns="0" rIns="0" bIns="0" rtlCol="0" anchor="t">
            <a:spAutoFit/>
          </a:bodyPr>
          <a:lstStyle/>
          <a:p>
            <a:pPr>
              <a:lnSpc>
                <a:spcPts val="2100"/>
              </a:lnSpc>
              <a:spcBef>
                <a:spcPct val="0"/>
              </a:spcBef>
            </a:pPr>
            <a:r>
              <a:rPr lang="en-US" sz="1400" spc="196" dirty="0">
                <a:solidFill>
                  <a:srgbClr val="111B1E"/>
                </a:solidFill>
                <a:latin typeface="Open Sauce SemiBold"/>
              </a:rPr>
              <a:t>Scientific Thought Training Sessions</a:t>
            </a:r>
          </a:p>
        </p:txBody>
      </p:sp>
    </p:spTree>
    <p:extLst>
      <p:ext uri="{BB962C8B-B14F-4D97-AF65-F5344CB8AC3E}">
        <p14:creationId xmlns:p14="http://schemas.microsoft.com/office/powerpoint/2010/main" val="35050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3108</TotalTime>
  <Words>13417</Words>
  <Application>Microsoft Office PowerPoint</Application>
  <PresentationFormat>Custom</PresentationFormat>
  <Paragraphs>1258</Paragraphs>
  <Slides>157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157</vt:i4>
      </vt:variant>
    </vt:vector>
  </HeadingPairs>
  <TitlesOfParts>
    <vt:vector size="169" baseType="lpstr">
      <vt:lpstr>Lucida Sans Unicode</vt:lpstr>
      <vt:lpstr>Arimo</vt:lpstr>
      <vt:lpstr>Open Sauce</vt:lpstr>
      <vt:lpstr>Times New Roman</vt:lpstr>
      <vt:lpstr>Open Sauce Italics</vt:lpstr>
      <vt:lpstr>Open Sauce SemiBold</vt:lpstr>
      <vt:lpstr>League Spartan Italics</vt:lpstr>
      <vt:lpstr>Arial</vt:lpstr>
      <vt:lpstr>Open Sauce SemiBold Bold</vt:lpstr>
      <vt:lpstr>Arimo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Making it Better</dc:title>
  <cp:lastModifiedBy>reinis araks</cp:lastModifiedBy>
  <cp:revision>121</cp:revision>
  <dcterms:created xsi:type="dcterms:W3CDTF">2006-08-16T00:00:00Z</dcterms:created>
  <dcterms:modified xsi:type="dcterms:W3CDTF">2021-08-07T13:57:15Z</dcterms:modified>
  <dc:identifier>DAElhaiLyd0</dc:identifier>
</cp:coreProperties>
</file>